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8"/>
  </p:notesMasterIdLst>
  <p:handoutMasterIdLst>
    <p:handoutMasterId r:id="rId29"/>
  </p:handoutMasterIdLst>
  <p:sldIdLst>
    <p:sldId id="559" r:id="rId2"/>
    <p:sldId id="499" r:id="rId3"/>
    <p:sldId id="361" r:id="rId4"/>
    <p:sldId id="472" r:id="rId5"/>
    <p:sldId id="473" r:id="rId6"/>
    <p:sldId id="485" r:id="rId7"/>
    <p:sldId id="360" r:id="rId8"/>
    <p:sldId id="353" r:id="rId9"/>
    <p:sldId id="497" r:id="rId10"/>
    <p:sldId id="500" r:id="rId11"/>
    <p:sldId id="498" r:id="rId12"/>
    <p:sldId id="487" r:id="rId13"/>
    <p:sldId id="556" r:id="rId14"/>
    <p:sldId id="532" r:id="rId15"/>
    <p:sldId id="494" r:id="rId16"/>
    <p:sldId id="482" r:id="rId17"/>
    <p:sldId id="483" r:id="rId18"/>
    <p:sldId id="484" r:id="rId19"/>
    <p:sldId id="548" r:id="rId20"/>
    <p:sldId id="549" r:id="rId21"/>
    <p:sldId id="326" r:id="rId22"/>
    <p:sldId id="489" r:id="rId23"/>
    <p:sldId id="490" r:id="rId24"/>
    <p:sldId id="383" r:id="rId25"/>
    <p:sldId id="374" r:id="rId26"/>
    <p:sldId id="375" r:id="rId2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061E77"/>
    <a:srgbClr val="E01A22"/>
    <a:srgbClr val="F2F2F2"/>
    <a:srgbClr val="00FFFF"/>
    <a:srgbClr val="071E7A"/>
    <a:srgbClr val="FFE400"/>
    <a:srgbClr val="ED1C24"/>
    <a:srgbClr val="B19E5F"/>
    <a:srgbClr val="1A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6" autoAdjust="0"/>
    <p:restoredTop sz="96801"/>
  </p:normalViewPr>
  <p:slideViewPr>
    <p:cSldViewPr snapToObjects="1">
      <p:cViewPr>
        <p:scale>
          <a:sx n="117" d="100"/>
          <a:sy n="117" d="100"/>
        </p:scale>
        <p:origin x="680" y="1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05719-CF30-DA49-987E-C844EBDADEB7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ADCB3D9F-AFFA-2D49-8E2B-41EB1D88D504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GB" sz="12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L2M</a:t>
          </a:r>
          <a:endParaRPr lang="en-GB" sz="1100" b="1" noProof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F6C8A2-4B6F-DA46-A978-C2A0BDDDF76B}" type="parTrans" cxnId="{7BBF5976-565E-4444-9BFD-38D2F72077B4}">
      <dgm:prSet/>
      <dgm:spPr/>
      <dgm:t>
        <a:bodyPr/>
        <a:lstStyle/>
        <a:p>
          <a:endParaRPr lang="es-ES"/>
        </a:p>
      </dgm:t>
    </dgm:pt>
    <dgm:pt modelId="{BA05E03B-CE46-354F-BFE4-CE41336F8D4F}" type="sibTrans" cxnId="{7BBF5976-565E-4444-9BFD-38D2F72077B4}">
      <dgm:prSet/>
      <dgm:spPr/>
      <dgm:t>
        <a:bodyPr/>
        <a:lstStyle/>
        <a:p>
          <a:endParaRPr lang="es-ES"/>
        </a:p>
      </dgm:t>
    </dgm:pt>
    <dgm:pt modelId="{D2868407-E000-474C-B4E5-6CA979A8E0E5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sz="12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Call </a:t>
          </a:r>
          <a:br>
            <a:rPr lang="en-GB" sz="12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GT &amp; BI</a:t>
          </a:r>
        </a:p>
      </dgm:t>
    </dgm:pt>
    <dgm:pt modelId="{96747C93-225C-484C-93F2-EF33F8E2BE24}" type="parTrans" cxnId="{1F46C2E9-6AC8-764B-92E7-E8A380BF4730}">
      <dgm:prSet/>
      <dgm:spPr/>
      <dgm:t>
        <a:bodyPr/>
        <a:lstStyle/>
        <a:p>
          <a:endParaRPr lang="es-ES"/>
        </a:p>
      </dgm:t>
    </dgm:pt>
    <dgm:pt modelId="{65AE1763-97FE-8E46-A12B-5B1E29990407}" type="sibTrans" cxnId="{1F46C2E9-6AC8-764B-92E7-E8A380BF4730}">
      <dgm:prSet/>
      <dgm:spPr/>
      <dgm:t>
        <a:bodyPr/>
        <a:lstStyle/>
        <a:p>
          <a:endParaRPr lang="es-ES"/>
        </a:p>
      </dgm:t>
    </dgm:pt>
    <dgm:pt modelId="{1C682A15-AB3F-1846-ADD4-319AA6584614}">
      <dgm:prSet phldrT="[Texto]" custT="1"/>
      <dgm:spPr>
        <a:solidFill>
          <a:srgbClr val="00A651"/>
        </a:solidFill>
      </dgm:spPr>
      <dgm:t>
        <a:bodyPr/>
        <a:lstStyle/>
        <a:p>
          <a:r>
            <a:rPr lang="en-GB" sz="1400" b="1" spc="20" baseline="0" noProof="0" dirty="0">
              <a:ln>
                <a:noFill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violation</a:t>
          </a:r>
        </a:p>
      </dgm:t>
    </dgm:pt>
    <dgm:pt modelId="{342904F9-AF59-BD47-897B-10E488E1A121}" type="parTrans" cxnId="{72D3C69E-A201-4B41-905E-70C8CCB2D9A7}">
      <dgm:prSet/>
      <dgm:spPr/>
      <dgm:t>
        <a:bodyPr/>
        <a:lstStyle/>
        <a:p>
          <a:endParaRPr lang="es-ES"/>
        </a:p>
      </dgm:t>
    </dgm:pt>
    <dgm:pt modelId="{7BC40603-0154-3B4D-9D73-F2768FFF2A1E}" type="sibTrans" cxnId="{72D3C69E-A201-4B41-905E-70C8CCB2D9A7}">
      <dgm:prSet/>
      <dgm:spPr/>
      <dgm:t>
        <a:bodyPr/>
        <a:lstStyle/>
        <a:p>
          <a:endParaRPr lang="es-ES"/>
        </a:p>
      </dgm:t>
    </dgm:pt>
    <dgm:pt modelId="{659D4EFA-77F5-8F42-84B7-2F7ACB6D29C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i-FI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IRS</a:t>
          </a:r>
        </a:p>
      </dgm:t>
    </dgm:pt>
    <dgm:pt modelId="{C5AF0A59-A663-FB49-A0E6-F904936503AE}" type="parTrans" cxnId="{9C4B889F-E029-354F-B298-59FFE931E495}">
      <dgm:prSet/>
      <dgm:spPr/>
      <dgm:t>
        <a:bodyPr/>
        <a:lstStyle/>
        <a:p>
          <a:endParaRPr lang="fi-FI"/>
        </a:p>
      </dgm:t>
    </dgm:pt>
    <dgm:pt modelId="{C7250EDA-8F1F-8241-BFBE-0A82976F0286}" type="sibTrans" cxnId="{9C4B889F-E029-354F-B298-59FFE931E495}">
      <dgm:prSet/>
      <dgm:spPr/>
      <dgm:t>
        <a:bodyPr/>
        <a:lstStyle/>
        <a:p>
          <a:endParaRPr lang="fi-FI"/>
        </a:p>
      </dgm:t>
    </dgm:pt>
    <dgm:pt modelId="{58FF8261-5B43-6944-BD37-FC6C0EF5D4B8}" type="pres">
      <dgm:prSet presAssocID="{7DD05719-CF30-DA49-987E-C844EBDADEB7}" presName="Name0" presStyleCnt="0">
        <dgm:presLayoutVars>
          <dgm:dir/>
          <dgm:animLvl val="lvl"/>
          <dgm:resizeHandles val="exact"/>
        </dgm:presLayoutVars>
      </dgm:prSet>
      <dgm:spPr/>
    </dgm:pt>
    <dgm:pt modelId="{9B4245A1-865D-CA49-8CC6-1053D4C63AA2}" type="pres">
      <dgm:prSet presAssocID="{ADCB3D9F-AFFA-2D49-8E2B-41EB1D88D504}" presName="parTxOnly" presStyleLbl="node1" presStyleIdx="0" presStyleCnt="4" custScaleY="95309" custLinFactNeighborY="7058">
        <dgm:presLayoutVars>
          <dgm:chMax val="0"/>
          <dgm:chPref val="0"/>
          <dgm:bulletEnabled val="1"/>
        </dgm:presLayoutVars>
      </dgm:prSet>
      <dgm:spPr/>
    </dgm:pt>
    <dgm:pt modelId="{7E36CB33-5AFD-3642-B391-B60CAA9C3728}" type="pres">
      <dgm:prSet presAssocID="{BA05E03B-CE46-354F-BFE4-CE41336F8D4F}" presName="parTxOnlySpace" presStyleCnt="0"/>
      <dgm:spPr/>
    </dgm:pt>
    <dgm:pt modelId="{96F0DEF6-FCFD-E943-9642-9292C8C895C1}" type="pres">
      <dgm:prSet presAssocID="{D2868407-E000-474C-B4E5-6CA979A8E0E5}" presName="parTxOnly" presStyleLbl="node1" presStyleIdx="1" presStyleCnt="4" custScaleY="95309">
        <dgm:presLayoutVars>
          <dgm:chMax val="0"/>
          <dgm:chPref val="0"/>
          <dgm:bulletEnabled val="1"/>
        </dgm:presLayoutVars>
      </dgm:prSet>
      <dgm:spPr/>
    </dgm:pt>
    <dgm:pt modelId="{EBEAA6FB-04FE-714C-8A4A-168AFC1DA833}" type="pres">
      <dgm:prSet presAssocID="{65AE1763-97FE-8E46-A12B-5B1E29990407}" presName="parTxOnlySpace" presStyleCnt="0"/>
      <dgm:spPr/>
    </dgm:pt>
    <dgm:pt modelId="{F59230F1-1949-6243-A00D-D77F5494C38D}" type="pres">
      <dgm:prSet presAssocID="{659D4EFA-77F5-8F42-84B7-2F7ACB6D29C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E3D1B3-91F3-2743-9610-7FD3D1914A5D}" type="pres">
      <dgm:prSet presAssocID="{C7250EDA-8F1F-8241-BFBE-0A82976F0286}" presName="parTxOnlySpace" presStyleCnt="0"/>
      <dgm:spPr/>
    </dgm:pt>
    <dgm:pt modelId="{5CA58DB9-71C3-8D44-80A2-946891A609EE}" type="pres">
      <dgm:prSet presAssocID="{1C682A15-AB3F-1846-ADD4-319AA6584614}" presName="parTxOnly" presStyleLbl="node1" presStyleIdx="3" presStyleCnt="4" custScaleY="95309">
        <dgm:presLayoutVars>
          <dgm:chMax val="0"/>
          <dgm:chPref val="0"/>
          <dgm:bulletEnabled val="1"/>
        </dgm:presLayoutVars>
      </dgm:prSet>
      <dgm:spPr/>
    </dgm:pt>
  </dgm:ptLst>
  <dgm:cxnLst>
    <dgm:cxn modelId="{66C7013B-DB1D-CE46-A9C3-C36A3193C7FE}" type="presOf" srcId="{ADCB3D9F-AFFA-2D49-8E2B-41EB1D88D504}" destId="{9B4245A1-865D-CA49-8CC6-1053D4C63AA2}" srcOrd="0" destOrd="0" presId="urn:microsoft.com/office/officeart/2005/8/layout/chevron1"/>
    <dgm:cxn modelId="{1AA9A753-F078-D947-9EC7-51985B0A72DC}" type="presOf" srcId="{1C682A15-AB3F-1846-ADD4-319AA6584614}" destId="{5CA58DB9-71C3-8D44-80A2-946891A609EE}" srcOrd="0" destOrd="0" presId="urn:microsoft.com/office/officeart/2005/8/layout/chevron1"/>
    <dgm:cxn modelId="{7BBF5976-565E-4444-9BFD-38D2F72077B4}" srcId="{7DD05719-CF30-DA49-987E-C844EBDADEB7}" destId="{ADCB3D9F-AFFA-2D49-8E2B-41EB1D88D504}" srcOrd="0" destOrd="0" parTransId="{47F6C8A2-4B6F-DA46-A978-C2A0BDDDF76B}" sibTransId="{BA05E03B-CE46-354F-BFE4-CE41336F8D4F}"/>
    <dgm:cxn modelId="{2094388E-B182-3443-A681-9D4D73303B76}" type="presOf" srcId="{659D4EFA-77F5-8F42-84B7-2F7ACB6D29CC}" destId="{F59230F1-1949-6243-A00D-D77F5494C38D}" srcOrd="0" destOrd="0" presId="urn:microsoft.com/office/officeart/2005/8/layout/chevron1"/>
    <dgm:cxn modelId="{72D3C69E-A201-4B41-905E-70C8CCB2D9A7}" srcId="{7DD05719-CF30-DA49-987E-C844EBDADEB7}" destId="{1C682A15-AB3F-1846-ADD4-319AA6584614}" srcOrd="3" destOrd="0" parTransId="{342904F9-AF59-BD47-897B-10E488E1A121}" sibTransId="{7BC40603-0154-3B4D-9D73-F2768FFF2A1E}"/>
    <dgm:cxn modelId="{9C4B889F-E029-354F-B298-59FFE931E495}" srcId="{7DD05719-CF30-DA49-987E-C844EBDADEB7}" destId="{659D4EFA-77F5-8F42-84B7-2F7ACB6D29CC}" srcOrd="2" destOrd="0" parTransId="{C5AF0A59-A663-FB49-A0E6-F904936503AE}" sibTransId="{C7250EDA-8F1F-8241-BFBE-0A82976F0286}"/>
    <dgm:cxn modelId="{B0837AC1-CB28-2B40-881B-5E5784F996AB}" type="presOf" srcId="{7DD05719-CF30-DA49-987E-C844EBDADEB7}" destId="{58FF8261-5B43-6944-BD37-FC6C0EF5D4B8}" srcOrd="0" destOrd="0" presId="urn:microsoft.com/office/officeart/2005/8/layout/chevron1"/>
    <dgm:cxn modelId="{DE8899CB-46F8-C347-927F-28295FF365BB}" type="presOf" srcId="{D2868407-E000-474C-B4E5-6CA979A8E0E5}" destId="{96F0DEF6-FCFD-E943-9642-9292C8C895C1}" srcOrd="0" destOrd="0" presId="urn:microsoft.com/office/officeart/2005/8/layout/chevron1"/>
    <dgm:cxn modelId="{1F46C2E9-6AC8-764B-92E7-E8A380BF4730}" srcId="{7DD05719-CF30-DA49-987E-C844EBDADEB7}" destId="{D2868407-E000-474C-B4E5-6CA979A8E0E5}" srcOrd="1" destOrd="0" parTransId="{96747C93-225C-484C-93F2-EF33F8E2BE24}" sibTransId="{65AE1763-97FE-8E46-A12B-5B1E29990407}"/>
    <dgm:cxn modelId="{AF18D5A7-FC18-034A-A24C-661AAB97B394}" type="presParOf" srcId="{58FF8261-5B43-6944-BD37-FC6C0EF5D4B8}" destId="{9B4245A1-865D-CA49-8CC6-1053D4C63AA2}" srcOrd="0" destOrd="0" presId="urn:microsoft.com/office/officeart/2005/8/layout/chevron1"/>
    <dgm:cxn modelId="{A65A759F-DE57-B545-B114-51D4877054EC}" type="presParOf" srcId="{58FF8261-5B43-6944-BD37-FC6C0EF5D4B8}" destId="{7E36CB33-5AFD-3642-B391-B60CAA9C3728}" srcOrd="1" destOrd="0" presId="urn:microsoft.com/office/officeart/2005/8/layout/chevron1"/>
    <dgm:cxn modelId="{AAB24D79-223D-B44E-8574-93D26B0A63A0}" type="presParOf" srcId="{58FF8261-5B43-6944-BD37-FC6C0EF5D4B8}" destId="{96F0DEF6-FCFD-E943-9642-9292C8C895C1}" srcOrd="2" destOrd="0" presId="urn:microsoft.com/office/officeart/2005/8/layout/chevron1"/>
    <dgm:cxn modelId="{2E642B8E-8E9F-3E41-BD2F-1A483D30190B}" type="presParOf" srcId="{58FF8261-5B43-6944-BD37-FC6C0EF5D4B8}" destId="{EBEAA6FB-04FE-714C-8A4A-168AFC1DA833}" srcOrd="3" destOrd="0" presId="urn:microsoft.com/office/officeart/2005/8/layout/chevron1"/>
    <dgm:cxn modelId="{DD520701-2D3A-4240-B1A2-3CD48A3AB68F}" type="presParOf" srcId="{58FF8261-5B43-6944-BD37-FC6C0EF5D4B8}" destId="{F59230F1-1949-6243-A00D-D77F5494C38D}" srcOrd="4" destOrd="0" presId="urn:microsoft.com/office/officeart/2005/8/layout/chevron1"/>
    <dgm:cxn modelId="{BCF446AF-C837-8C49-AF26-95466A119711}" type="presParOf" srcId="{58FF8261-5B43-6944-BD37-FC6C0EF5D4B8}" destId="{73E3D1B3-91F3-2743-9610-7FD3D1914A5D}" srcOrd="5" destOrd="0" presId="urn:microsoft.com/office/officeart/2005/8/layout/chevron1"/>
    <dgm:cxn modelId="{1D141B6D-A9E9-734C-8967-28B0DAF2463C}" type="presParOf" srcId="{58FF8261-5B43-6944-BD37-FC6C0EF5D4B8}" destId="{5CA58DB9-71C3-8D44-80A2-946891A609E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45A1-865D-CA49-8CC6-1053D4C63AA2}">
      <dsp:nvSpPr>
        <dsp:cNvPr id="0" name=""/>
        <dsp:cNvSpPr/>
      </dsp:nvSpPr>
      <dsp:spPr>
        <a:xfrm>
          <a:off x="2672" y="0"/>
          <a:ext cx="1555485" cy="558774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L2M</a:t>
          </a:r>
          <a:endParaRPr lang="en-GB" sz="1100" b="1" kern="1200" noProof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2059" y="0"/>
        <a:ext cx="996711" cy="558774"/>
      </dsp:txXfrm>
    </dsp:sp>
    <dsp:sp modelId="{96F0DEF6-FCFD-E943-9642-9292C8C895C1}">
      <dsp:nvSpPr>
        <dsp:cNvPr id="0" name=""/>
        <dsp:cNvSpPr/>
      </dsp:nvSpPr>
      <dsp:spPr>
        <a:xfrm>
          <a:off x="1402608" y="0"/>
          <a:ext cx="1555485" cy="558774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Call </a:t>
          </a:r>
          <a:br>
            <a:rPr lang="en-GB" sz="12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GT &amp; BI</a:t>
          </a:r>
        </a:p>
      </dsp:txBody>
      <dsp:txXfrm>
        <a:off x="1681995" y="0"/>
        <a:ext cx="996711" cy="558774"/>
      </dsp:txXfrm>
    </dsp:sp>
    <dsp:sp modelId="{F59230F1-1949-6243-A00D-D77F5494C38D}">
      <dsp:nvSpPr>
        <dsp:cNvPr id="0" name=""/>
        <dsp:cNvSpPr/>
      </dsp:nvSpPr>
      <dsp:spPr>
        <a:xfrm>
          <a:off x="2802545" y="-13751"/>
          <a:ext cx="1555485" cy="586276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IRS</a:t>
          </a:r>
        </a:p>
      </dsp:txBody>
      <dsp:txXfrm>
        <a:off x="3095683" y="-13751"/>
        <a:ext cx="969209" cy="586276"/>
      </dsp:txXfrm>
    </dsp:sp>
    <dsp:sp modelId="{5CA58DB9-71C3-8D44-80A2-946891A609EE}">
      <dsp:nvSpPr>
        <dsp:cNvPr id="0" name=""/>
        <dsp:cNvSpPr/>
      </dsp:nvSpPr>
      <dsp:spPr>
        <a:xfrm>
          <a:off x="4202482" y="0"/>
          <a:ext cx="1555485" cy="558774"/>
        </a:xfrm>
        <a:prstGeom prst="chevron">
          <a:avLst/>
        </a:prstGeom>
        <a:solidFill>
          <a:srgbClr val="00A6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spc="20" baseline="0" noProof="0" dirty="0">
              <a:ln>
                <a:noFill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violation</a:t>
          </a:r>
        </a:p>
      </dsp:txBody>
      <dsp:txXfrm>
        <a:off x="4481869" y="0"/>
        <a:ext cx="996711" cy="558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74AF11-9DAF-6D4C-B51B-05365DF38D9E}" type="datetimeFigureOut">
              <a:rPr lang="en-US"/>
              <a:pPr>
                <a:defRPr/>
              </a:pPr>
              <a:t>9/9/22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159B49-CB39-B846-AACD-3C76E0CC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3CFB6-486A-6C43-806C-FB9A3A57264E}" type="datetimeFigureOut">
              <a:rPr lang="en-US"/>
              <a:pPr>
                <a:defRPr/>
              </a:pPr>
              <a:t>9/9/22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7B8E0D-F5A0-2F45-AD30-D23E2614A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0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5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0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2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Warm-up before the game</a:t>
            </a:r>
            <a:endParaRPr lang="en-BE" b="1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Home team bench is the one to the left of scorer’s table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Each team will warm up before the game in front of his team bench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However, by mutual agreement, teams can exchange team bench and/or warm up zone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i-FI" b="0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i-FI" b="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i-FI" b="0" dirty="0" err="1"/>
              <a:t>sds</a:t>
            </a:r>
            <a:endParaRPr lang="en-GB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7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0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Warm-up before the game</a:t>
            </a:r>
            <a:endParaRPr lang="en-BE" b="1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Home team bench is the one to the left of scorer’s table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Each team will warm up before the game in front of his team bench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However, by mutual agreement, teams can exchange team bench and/or warm up zone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i-FI" b="0" dirty="0"/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i-FI" b="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i-FI" b="0" dirty="0" err="1"/>
              <a:t>sds</a:t>
            </a:r>
            <a:endParaRPr lang="en-GB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5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1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B8E0D-F5A0-2F45-AD30-D23E2614AE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66156" y="2643757"/>
            <a:ext cx="4608512" cy="108012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08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66156" y="4011910"/>
            <a:ext cx="4608512" cy="5046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8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z="1600" b="0" i="0" dirty="0">
                <a:latin typeface="Univers 57 Condensed" charset="0"/>
                <a:ea typeface="Univers 57 Condensed" charset="0"/>
                <a:cs typeface="Univers 57 Condensed" charset="0"/>
              </a:rPr>
              <a:t>Click to add </a:t>
            </a:r>
          </a:p>
          <a:p>
            <a:pPr lvl="0"/>
            <a:r>
              <a:rPr lang="en-US" sz="1600" b="0" i="0" dirty="0">
                <a:latin typeface="Univers 57 Condensed" charset="0"/>
                <a:ea typeface="Univers 57 Condensed" charset="0"/>
                <a:cs typeface="Univers 57 Condensed" charset="0"/>
              </a:rPr>
              <a:t>subtitle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2195" y="1347614"/>
            <a:ext cx="3749765" cy="32403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US" dirty="0"/>
              <a:t>Point One</a:t>
            </a:r>
          </a:p>
          <a:p>
            <a:pPr lvl="1"/>
            <a:r>
              <a:rPr lang="en-US" dirty="0"/>
              <a:t>Point Two</a:t>
            </a:r>
          </a:p>
          <a:p>
            <a:pPr lvl="2"/>
            <a:r>
              <a:rPr lang="en-US" dirty="0"/>
              <a:t>Point Three</a:t>
            </a:r>
          </a:p>
          <a:p>
            <a:pPr lvl="0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99992" y="1347614"/>
            <a:ext cx="3749765" cy="32403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US" dirty="0"/>
              <a:t>Point One</a:t>
            </a:r>
          </a:p>
          <a:p>
            <a:pPr lvl="1"/>
            <a:r>
              <a:rPr lang="en-US" dirty="0"/>
              <a:t>Point Two</a:t>
            </a:r>
          </a:p>
          <a:p>
            <a:pPr lvl="2"/>
            <a:r>
              <a:rPr lang="en-US" dirty="0"/>
              <a:t>Point Three</a:t>
            </a:r>
          </a:p>
          <a:p>
            <a:pPr lv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Video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Image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68313" y="1203325"/>
            <a:ext cx="7775575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8313" y="1203325"/>
            <a:ext cx="4105275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4744" y="1204250"/>
            <a:ext cx="4105275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8313" y="1203325"/>
            <a:ext cx="2521049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2989362" y="1203325"/>
            <a:ext cx="2521049" cy="3455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510411" y="1203325"/>
            <a:ext cx="2521049" cy="3455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8314" y="1203325"/>
            <a:ext cx="1938832" cy="3384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407146" y="1203325"/>
            <a:ext cx="1938832" cy="3384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345978" y="1203325"/>
            <a:ext cx="1938832" cy="3384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6284810" y="1203324"/>
            <a:ext cx="1938832" cy="3384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250338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60432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12742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66156" y="2643757"/>
            <a:ext cx="4608512" cy="108012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08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66156" y="4011910"/>
            <a:ext cx="4608512" cy="5046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8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z="1600" b="0" i="0" dirty="0">
                <a:latin typeface="Univers 57 Condensed" charset="0"/>
                <a:ea typeface="Univers 57 Condensed" charset="0"/>
                <a:cs typeface="Univers 57 Condensed" charset="0"/>
              </a:rPr>
              <a:t>Click to add </a:t>
            </a:r>
          </a:p>
          <a:p>
            <a:pPr lvl="0"/>
            <a:r>
              <a:rPr lang="en-US" sz="1600" b="0" i="0" dirty="0">
                <a:latin typeface="Univers 57 Condensed" charset="0"/>
                <a:ea typeface="Univers 57 Condensed" charset="0"/>
                <a:cs typeface="Univers 57 Condensed" charset="0"/>
              </a:rPr>
              <a:t>subtitle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D5ACF0-F3F2-F5F4-24C0-343416B56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11AF3AE-C499-73A0-6C4E-D37E7889E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1D7C8-0C3F-314A-FC97-6BDD2E9C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9FBA-B9FA-B044-A9D4-D6D241E90336}" type="datetimeFigureOut">
              <a:rPr lang="fi-FI" smtClean="0"/>
              <a:t>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109B16-1899-22C0-444B-D3B2D6DD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303B7F-0FE0-7940-656D-2543DF96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A34F-D03A-494E-A4B5-B1B6960AF8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64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C5250E9-EA87-5C4E-A370-5A0C8C2EE952}"/>
              </a:ext>
            </a:extLst>
          </p:cNvPr>
          <p:cNvSpPr txBox="1">
            <a:spLocks/>
          </p:cNvSpPr>
          <p:nvPr userDrawn="1"/>
        </p:nvSpPr>
        <p:spPr>
          <a:xfrm>
            <a:off x="8801470" y="4876006"/>
            <a:ext cx="307034" cy="1693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b="0" i="0" kern="1200" smtClean="0">
                <a:solidFill>
                  <a:schemeClr val="bg1"/>
                </a:solidFill>
                <a:latin typeface="FIBA" panose="02010500040101020104" pitchFamily="2" charset="0"/>
                <a:ea typeface="FIBA" panose="02010500040101020104" pitchFamily="2" charset="0"/>
                <a:cs typeface="FIBA" panose="02010500040101020104" pitchFamily="2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B93DC5-C60B-5948-97A9-A3B1846EF5C1}" type="slidenum">
              <a:rPr lang="en-US" altLang="x-none" sz="1000" b="0" i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‹#›</a:t>
            </a:fld>
            <a:endParaRPr lang="en-US" altLang="x-none" sz="10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A219DD3-4564-E64E-95FA-58C711B4CB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26720" y="384202"/>
            <a:ext cx="321744" cy="675380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016A3B-046E-C548-8B72-7C05DFF549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11510"/>
            <a:ext cx="6014973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05710DE-B708-5249-AE96-A091C8EFDF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525" y="1491630"/>
            <a:ext cx="7920882" cy="331236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 goes here</a:t>
            </a:r>
          </a:p>
          <a:p>
            <a:pPr lvl="0"/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E3A6089-EC2E-6544-910F-8C41380F0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6" y="1059582"/>
            <a:ext cx="7920881" cy="3600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563638"/>
            <a:ext cx="7848872" cy="98542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715766"/>
            <a:ext cx="3384376" cy="50405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subtitle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2195" y="1347614"/>
            <a:ext cx="7998237" cy="32403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 goes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CA2EA77-BDD1-765E-03B2-01115CCCD9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544" y="1203598"/>
            <a:ext cx="7992888" cy="3600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506465E-B9BE-57E4-0EFC-6B505AE35B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543" y="1635646"/>
            <a:ext cx="7992889" cy="332308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 goes here</a:t>
            </a:r>
          </a:p>
          <a:p>
            <a:pPr lvl="0"/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3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504" y="555526"/>
            <a:ext cx="7056784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CA2EA77-BDD1-765E-03B2-01115CCCD9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544" y="1202400"/>
            <a:ext cx="5760640" cy="3600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506465E-B9BE-57E4-0EFC-6B505AE35B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543" y="1635646"/>
            <a:ext cx="5760641" cy="332308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 goes here</a:t>
            </a:r>
          </a:p>
          <a:p>
            <a:pPr lvl="0"/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43DBFBB-2A49-2309-92F5-CB870E0C3B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313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Content_Image_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61A113-6F8D-D946-8254-6ABDD2D5C56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38501" y="0"/>
            <a:ext cx="2805499" cy="5143500"/>
          </a:xfrm>
          <a:custGeom>
            <a:avLst/>
            <a:gdLst>
              <a:gd name="connsiteX0" fmla="*/ 0 w 3635375"/>
              <a:gd name="connsiteY0" fmla="*/ 0 h 5143500"/>
              <a:gd name="connsiteX1" fmla="*/ 3635375 w 3635375"/>
              <a:gd name="connsiteY1" fmla="*/ 0 h 5143500"/>
              <a:gd name="connsiteX2" fmla="*/ 3635375 w 3635375"/>
              <a:gd name="connsiteY2" fmla="*/ 5143500 h 5143500"/>
              <a:gd name="connsiteX3" fmla="*/ 0 w 3635375"/>
              <a:gd name="connsiteY3" fmla="*/ 5143500 h 5143500"/>
              <a:gd name="connsiteX4" fmla="*/ 0 w 3635375"/>
              <a:gd name="connsiteY4" fmla="*/ 0 h 5143500"/>
              <a:gd name="connsiteX0" fmla="*/ 0 w 3635375"/>
              <a:gd name="connsiteY0" fmla="*/ 1460500 h 5143500"/>
              <a:gd name="connsiteX1" fmla="*/ 3635375 w 3635375"/>
              <a:gd name="connsiteY1" fmla="*/ 0 h 5143500"/>
              <a:gd name="connsiteX2" fmla="*/ 3635375 w 3635375"/>
              <a:gd name="connsiteY2" fmla="*/ 5143500 h 5143500"/>
              <a:gd name="connsiteX3" fmla="*/ 0 w 3635375"/>
              <a:gd name="connsiteY3" fmla="*/ 5143500 h 5143500"/>
              <a:gd name="connsiteX4" fmla="*/ 0 w 3635375"/>
              <a:gd name="connsiteY4" fmla="*/ 1460500 h 5143500"/>
              <a:gd name="connsiteX0" fmla="*/ 0 w 3635375"/>
              <a:gd name="connsiteY0" fmla="*/ 1372818 h 5143500"/>
              <a:gd name="connsiteX1" fmla="*/ 3635375 w 3635375"/>
              <a:gd name="connsiteY1" fmla="*/ 0 h 5143500"/>
              <a:gd name="connsiteX2" fmla="*/ 3635375 w 3635375"/>
              <a:gd name="connsiteY2" fmla="*/ 5143500 h 5143500"/>
              <a:gd name="connsiteX3" fmla="*/ 0 w 3635375"/>
              <a:gd name="connsiteY3" fmla="*/ 5143500 h 5143500"/>
              <a:gd name="connsiteX4" fmla="*/ 0 w 3635375"/>
              <a:gd name="connsiteY4" fmla="*/ 1372818 h 5143500"/>
              <a:gd name="connsiteX0" fmla="*/ 0 w 3635375"/>
              <a:gd name="connsiteY0" fmla="*/ 1372818 h 5143500"/>
              <a:gd name="connsiteX1" fmla="*/ 3635375 w 3635375"/>
              <a:gd name="connsiteY1" fmla="*/ 0 h 5143500"/>
              <a:gd name="connsiteX2" fmla="*/ 3635375 w 3635375"/>
              <a:gd name="connsiteY2" fmla="*/ 5143500 h 5143500"/>
              <a:gd name="connsiteX3" fmla="*/ 829876 w 3635375"/>
              <a:gd name="connsiteY3" fmla="*/ 5143500 h 5143500"/>
              <a:gd name="connsiteX4" fmla="*/ 0 w 3635375"/>
              <a:gd name="connsiteY4" fmla="*/ 1372818 h 5143500"/>
              <a:gd name="connsiteX0" fmla="*/ 0 w 2805499"/>
              <a:gd name="connsiteY0" fmla="*/ 2832784 h 5143500"/>
              <a:gd name="connsiteX1" fmla="*/ 2805499 w 2805499"/>
              <a:gd name="connsiteY1" fmla="*/ 0 h 5143500"/>
              <a:gd name="connsiteX2" fmla="*/ 2805499 w 2805499"/>
              <a:gd name="connsiteY2" fmla="*/ 5143500 h 5143500"/>
              <a:gd name="connsiteX3" fmla="*/ 0 w 2805499"/>
              <a:gd name="connsiteY3" fmla="*/ 5143500 h 5143500"/>
              <a:gd name="connsiteX4" fmla="*/ 0 w 2805499"/>
              <a:gd name="connsiteY4" fmla="*/ 283278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499" h="5143500">
                <a:moveTo>
                  <a:pt x="0" y="2832784"/>
                </a:moveTo>
                <a:lnTo>
                  <a:pt x="2805499" y="0"/>
                </a:lnTo>
                <a:lnTo>
                  <a:pt x="2805499" y="5143500"/>
                </a:lnTo>
                <a:lnTo>
                  <a:pt x="0" y="5143500"/>
                </a:lnTo>
                <a:lnTo>
                  <a:pt x="0" y="2832784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651C2C9-4AC5-5F45-B4B5-320C675B8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55526"/>
            <a:ext cx="6230997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2CE47FE-64C7-094C-8666-E0AB80C94F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00" y="1203598"/>
            <a:ext cx="5760640" cy="3600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77CCE75-595D-3C4A-9A52-287E571773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8000" y="1635646"/>
            <a:ext cx="5760641" cy="332190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 goes here</a:t>
            </a:r>
          </a:p>
          <a:p>
            <a:pPr lvl="0"/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55E78D7-AB4C-0A46-B721-8E52B7A40A28}"/>
              </a:ext>
            </a:extLst>
          </p:cNvPr>
          <p:cNvSpPr txBox="1">
            <a:spLocks/>
          </p:cNvSpPr>
          <p:nvPr userDrawn="1"/>
        </p:nvSpPr>
        <p:spPr>
          <a:xfrm>
            <a:off x="8801470" y="4876006"/>
            <a:ext cx="307034" cy="1693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b="0" i="0" kern="1200" smtClean="0">
                <a:solidFill>
                  <a:schemeClr val="bg1"/>
                </a:solidFill>
                <a:latin typeface="FIBA" panose="02010500040101020104" pitchFamily="2" charset="0"/>
                <a:ea typeface="FIBA" panose="02010500040101020104" pitchFamily="2" charset="0"/>
                <a:cs typeface="FIBA" panose="02010500040101020104" pitchFamily="2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B93DC5-C60B-5948-97A9-A3B1846EF5C1}" type="slidenum">
              <a:rPr lang="en-US" altLang="x-none" sz="1000" b="0" i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‹#›</a:t>
            </a:fld>
            <a:endParaRPr lang="en-US" altLang="x-none" sz="10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05F4B3E-6B7B-7EB8-E39A-A01983BB8D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74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_Imag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55E78D7-AB4C-0A46-B721-8E52B7A40A28}"/>
              </a:ext>
            </a:extLst>
          </p:cNvPr>
          <p:cNvSpPr txBox="1">
            <a:spLocks/>
          </p:cNvSpPr>
          <p:nvPr userDrawn="1"/>
        </p:nvSpPr>
        <p:spPr>
          <a:xfrm>
            <a:off x="8801470" y="4876006"/>
            <a:ext cx="307034" cy="1693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b="0" i="0" kern="1200" smtClean="0">
                <a:solidFill>
                  <a:schemeClr val="bg1"/>
                </a:solidFill>
                <a:latin typeface="FIBA" panose="02010500040101020104" pitchFamily="2" charset="0"/>
                <a:ea typeface="FIBA" panose="02010500040101020104" pitchFamily="2" charset="0"/>
                <a:cs typeface="FIBA" panose="02010500040101020104" pitchFamily="2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B93DC5-C60B-5948-97A9-A3B1846EF5C1}" type="slidenum">
              <a:rPr lang="en-US" altLang="x-none" sz="1000" b="0" i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‹#›</a:t>
            </a:fld>
            <a:endParaRPr lang="en-US" altLang="x-none" sz="10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E210D35-BC91-6F44-93DB-7EA5D15AB5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202400"/>
            <a:ext cx="5760641" cy="3600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13A7752-9161-6341-9D21-24E8841CCC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000" y="1635646"/>
            <a:ext cx="5762237" cy="3335316"/>
          </a:xfrm>
          <a:custGeom>
            <a:avLst/>
            <a:gdLst>
              <a:gd name="connsiteX0" fmla="*/ 0 w 5760643"/>
              <a:gd name="connsiteY0" fmla="*/ 0 h 3327755"/>
              <a:gd name="connsiteX1" fmla="*/ 5760643 w 5760643"/>
              <a:gd name="connsiteY1" fmla="*/ 0 h 3327755"/>
              <a:gd name="connsiteX2" fmla="*/ 5760643 w 5760643"/>
              <a:gd name="connsiteY2" fmla="*/ 3327755 h 3327755"/>
              <a:gd name="connsiteX3" fmla="*/ 0 w 5760643"/>
              <a:gd name="connsiteY3" fmla="*/ 3327755 h 3327755"/>
              <a:gd name="connsiteX4" fmla="*/ 0 w 5760643"/>
              <a:gd name="connsiteY4" fmla="*/ 0 h 3327755"/>
              <a:gd name="connsiteX0" fmla="*/ 0 w 5760643"/>
              <a:gd name="connsiteY0" fmla="*/ 0 h 3327755"/>
              <a:gd name="connsiteX1" fmla="*/ 5760643 w 5760643"/>
              <a:gd name="connsiteY1" fmla="*/ 0 h 3327755"/>
              <a:gd name="connsiteX2" fmla="*/ 5754545 w 5760643"/>
              <a:gd name="connsiteY2" fmla="*/ 825946 h 3327755"/>
              <a:gd name="connsiteX3" fmla="*/ 5760643 w 5760643"/>
              <a:gd name="connsiteY3" fmla="*/ 3327755 h 3327755"/>
              <a:gd name="connsiteX4" fmla="*/ 0 w 5760643"/>
              <a:gd name="connsiteY4" fmla="*/ 3327755 h 3327755"/>
              <a:gd name="connsiteX5" fmla="*/ 0 w 5760643"/>
              <a:gd name="connsiteY5" fmla="*/ 0 h 3327755"/>
              <a:gd name="connsiteX0" fmla="*/ 0 w 5762677"/>
              <a:gd name="connsiteY0" fmla="*/ 0 h 3327755"/>
              <a:gd name="connsiteX1" fmla="*/ 5760643 w 5762677"/>
              <a:gd name="connsiteY1" fmla="*/ 0 h 3327755"/>
              <a:gd name="connsiteX2" fmla="*/ 5762229 w 5762677"/>
              <a:gd name="connsiteY2" fmla="*/ 833630 h 3327755"/>
              <a:gd name="connsiteX3" fmla="*/ 5760643 w 5762677"/>
              <a:gd name="connsiteY3" fmla="*/ 3327755 h 3327755"/>
              <a:gd name="connsiteX4" fmla="*/ 0 w 5762677"/>
              <a:gd name="connsiteY4" fmla="*/ 3327755 h 3327755"/>
              <a:gd name="connsiteX5" fmla="*/ 0 w 5762677"/>
              <a:gd name="connsiteY5" fmla="*/ 0 h 3327755"/>
              <a:gd name="connsiteX0" fmla="*/ 0 w 5764081"/>
              <a:gd name="connsiteY0" fmla="*/ 0 h 3327755"/>
              <a:gd name="connsiteX1" fmla="*/ 5760643 w 5764081"/>
              <a:gd name="connsiteY1" fmla="*/ 0 h 3327755"/>
              <a:gd name="connsiteX2" fmla="*/ 5762229 w 5764081"/>
              <a:gd name="connsiteY2" fmla="*/ 833630 h 3327755"/>
              <a:gd name="connsiteX3" fmla="*/ 5760643 w 5764081"/>
              <a:gd name="connsiteY3" fmla="*/ 3327755 h 3327755"/>
              <a:gd name="connsiteX4" fmla="*/ 0 w 5764081"/>
              <a:gd name="connsiteY4" fmla="*/ 3327755 h 3327755"/>
              <a:gd name="connsiteX5" fmla="*/ 0 w 5764081"/>
              <a:gd name="connsiteY5" fmla="*/ 0 h 3327755"/>
              <a:gd name="connsiteX0" fmla="*/ 0 w 5941802"/>
              <a:gd name="connsiteY0" fmla="*/ 0 h 3327755"/>
              <a:gd name="connsiteX1" fmla="*/ 5760643 w 5941802"/>
              <a:gd name="connsiteY1" fmla="*/ 0 h 3327755"/>
              <a:gd name="connsiteX2" fmla="*/ 5762229 w 5941802"/>
              <a:gd name="connsiteY2" fmla="*/ 833630 h 3327755"/>
              <a:gd name="connsiteX3" fmla="*/ 3324804 w 5941802"/>
              <a:gd name="connsiteY3" fmla="*/ 3327755 h 3327755"/>
              <a:gd name="connsiteX4" fmla="*/ 0 w 5941802"/>
              <a:gd name="connsiteY4" fmla="*/ 3327755 h 3327755"/>
              <a:gd name="connsiteX5" fmla="*/ 0 w 5941802"/>
              <a:gd name="connsiteY5" fmla="*/ 0 h 3327755"/>
              <a:gd name="connsiteX0" fmla="*/ 0 w 5762229"/>
              <a:gd name="connsiteY0" fmla="*/ 0 h 3327755"/>
              <a:gd name="connsiteX1" fmla="*/ 5760643 w 5762229"/>
              <a:gd name="connsiteY1" fmla="*/ 0 h 3327755"/>
              <a:gd name="connsiteX2" fmla="*/ 5762229 w 5762229"/>
              <a:gd name="connsiteY2" fmla="*/ 833630 h 3327755"/>
              <a:gd name="connsiteX3" fmla="*/ 3324804 w 5762229"/>
              <a:gd name="connsiteY3" fmla="*/ 3327755 h 3327755"/>
              <a:gd name="connsiteX4" fmla="*/ 0 w 5762229"/>
              <a:gd name="connsiteY4" fmla="*/ 3327755 h 3327755"/>
              <a:gd name="connsiteX5" fmla="*/ 0 w 5762229"/>
              <a:gd name="connsiteY5" fmla="*/ 0 h 3327755"/>
              <a:gd name="connsiteX0" fmla="*/ 0 w 5762229"/>
              <a:gd name="connsiteY0" fmla="*/ 0 h 3327755"/>
              <a:gd name="connsiteX1" fmla="*/ 5760643 w 5762229"/>
              <a:gd name="connsiteY1" fmla="*/ 0 h 3327755"/>
              <a:gd name="connsiteX2" fmla="*/ 5762229 w 5762229"/>
              <a:gd name="connsiteY2" fmla="*/ 833630 h 3327755"/>
              <a:gd name="connsiteX3" fmla="*/ 3324804 w 5762229"/>
              <a:gd name="connsiteY3" fmla="*/ 3327755 h 3327755"/>
              <a:gd name="connsiteX4" fmla="*/ 0 w 5762229"/>
              <a:gd name="connsiteY4" fmla="*/ 3327755 h 3327755"/>
              <a:gd name="connsiteX5" fmla="*/ 0 w 5762229"/>
              <a:gd name="connsiteY5" fmla="*/ 0 h 3327755"/>
              <a:gd name="connsiteX0" fmla="*/ 0 w 5762229"/>
              <a:gd name="connsiteY0" fmla="*/ 0 h 3327758"/>
              <a:gd name="connsiteX1" fmla="*/ 5760643 w 5762229"/>
              <a:gd name="connsiteY1" fmla="*/ 0 h 3327758"/>
              <a:gd name="connsiteX2" fmla="*/ 5762229 w 5762229"/>
              <a:gd name="connsiteY2" fmla="*/ 833630 h 3327758"/>
              <a:gd name="connsiteX3" fmla="*/ 3324804 w 5762229"/>
              <a:gd name="connsiteY3" fmla="*/ 3327755 h 3327758"/>
              <a:gd name="connsiteX4" fmla="*/ 0 w 5762229"/>
              <a:gd name="connsiteY4" fmla="*/ 3327755 h 3327758"/>
              <a:gd name="connsiteX5" fmla="*/ 0 w 5762229"/>
              <a:gd name="connsiteY5" fmla="*/ 0 h 3327758"/>
              <a:gd name="connsiteX0" fmla="*/ 0 w 5952047"/>
              <a:gd name="connsiteY0" fmla="*/ 0 h 3327760"/>
              <a:gd name="connsiteX1" fmla="*/ 5760643 w 5952047"/>
              <a:gd name="connsiteY1" fmla="*/ 0 h 3327760"/>
              <a:gd name="connsiteX2" fmla="*/ 5762229 w 5952047"/>
              <a:gd name="connsiteY2" fmla="*/ 833630 h 3327760"/>
              <a:gd name="connsiteX3" fmla="*/ 3186491 w 5952047"/>
              <a:gd name="connsiteY3" fmla="*/ 3327755 h 3327760"/>
              <a:gd name="connsiteX4" fmla="*/ 0 w 5952047"/>
              <a:gd name="connsiteY4" fmla="*/ 3327755 h 3327760"/>
              <a:gd name="connsiteX5" fmla="*/ 0 w 5952047"/>
              <a:gd name="connsiteY5" fmla="*/ 0 h 3327760"/>
              <a:gd name="connsiteX0" fmla="*/ 0 w 5764397"/>
              <a:gd name="connsiteY0" fmla="*/ 0 h 3327760"/>
              <a:gd name="connsiteX1" fmla="*/ 5760643 w 5764397"/>
              <a:gd name="connsiteY1" fmla="*/ 0 h 3327760"/>
              <a:gd name="connsiteX2" fmla="*/ 5762229 w 5764397"/>
              <a:gd name="connsiteY2" fmla="*/ 833630 h 3327760"/>
              <a:gd name="connsiteX3" fmla="*/ 3186491 w 5764397"/>
              <a:gd name="connsiteY3" fmla="*/ 3327755 h 3327760"/>
              <a:gd name="connsiteX4" fmla="*/ 0 w 5764397"/>
              <a:gd name="connsiteY4" fmla="*/ 3327755 h 3327760"/>
              <a:gd name="connsiteX5" fmla="*/ 0 w 5764397"/>
              <a:gd name="connsiteY5" fmla="*/ 0 h 3327760"/>
              <a:gd name="connsiteX0" fmla="*/ 0 w 5764397"/>
              <a:gd name="connsiteY0" fmla="*/ 0 h 3327760"/>
              <a:gd name="connsiteX1" fmla="*/ 5760643 w 5764397"/>
              <a:gd name="connsiteY1" fmla="*/ 0 h 3327760"/>
              <a:gd name="connsiteX2" fmla="*/ 5762229 w 5764397"/>
              <a:gd name="connsiteY2" fmla="*/ 833630 h 3327760"/>
              <a:gd name="connsiteX3" fmla="*/ 3186491 w 5764397"/>
              <a:gd name="connsiteY3" fmla="*/ 3327755 h 3327760"/>
              <a:gd name="connsiteX4" fmla="*/ 0 w 5764397"/>
              <a:gd name="connsiteY4" fmla="*/ 3327755 h 3327760"/>
              <a:gd name="connsiteX5" fmla="*/ 0 w 5764397"/>
              <a:gd name="connsiteY5" fmla="*/ 0 h 3327760"/>
              <a:gd name="connsiteX0" fmla="*/ 0 w 5762229"/>
              <a:gd name="connsiteY0" fmla="*/ 0 h 3327760"/>
              <a:gd name="connsiteX1" fmla="*/ 5760643 w 5762229"/>
              <a:gd name="connsiteY1" fmla="*/ 0 h 3327760"/>
              <a:gd name="connsiteX2" fmla="*/ 5762229 w 5762229"/>
              <a:gd name="connsiteY2" fmla="*/ 833630 h 3327760"/>
              <a:gd name="connsiteX3" fmla="*/ 3186491 w 5762229"/>
              <a:gd name="connsiteY3" fmla="*/ 3327755 h 3327760"/>
              <a:gd name="connsiteX4" fmla="*/ 0 w 5762229"/>
              <a:gd name="connsiteY4" fmla="*/ 3327755 h 3327760"/>
              <a:gd name="connsiteX5" fmla="*/ 0 w 5762229"/>
              <a:gd name="connsiteY5" fmla="*/ 0 h 3327760"/>
              <a:gd name="connsiteX0" fmla="*/ 0 w 5762229"/>
              <a:gd name="connsiteY0" fmla="*/ 0 h 3327758"/>
              <a:gd name="connsiteX1" fmla="*/ 5760643 w 5762229"/>
              <a:gd name="connsiteY1" fmla="*/ 0 h 3327758"/>
              <a:gd name="connsiteX2" fmla="*/ 5762229 w 5762229"/>
              <a:gd name="connsiteY2" fmla="*/ 833630 h 3327758"/>
              <a:gd name="connsiteX3" fmla="*/ 3186491 w 5762229"/>
              <a:gd name="connsiteY3" fmla="*/ 3327755 h 3327758"/>
              <a:gd name="connsiteX4" fmla="*/ 0 w 5762229"/>
              <a:gd name="connsiteY4" fmla="*/ 3327755 h 3327758"/>
              <a:gd name="connsiteX5" fmla="*/ 0 w 5762229"/>
              <a:gd name="connsiteY5" fmla="*/ 0 h 3327758"/>
              <a:gd name="connsiteX0" fmla="*/ 0 w 5956600"/>
              <a:gd name="connsiteY0" fmla="*/ 0 h 3327760"/>
              <a:gd name="connsiteX1" fmla="*/ 5760643 w 5956600"/>
              <a:gd name="connsiteY1" fmla="*/ 0 h 3327760"/>
              <a:gd name="connsiteX2" fmla="*/ 5762229 w 5956600"/>
              <a:gd name="connsiteY2" fmla="*/ 833630 h 3327760"/>
              <a:gd name="connsiteX3" fmla="*/ 3125019 w 5956600"/>
              <a:gd name="connsiteY3" fmla="*/ 3327755 h 3327760"/>
              <a:gd name="connsiteX4" fmla="*/ 0 w 5956600"/>
              <a:gd name="connsiteY4" fmla="*/ 3327755 h 3327760"/>
              <a:gd name="connsiteX5" fmla="*/ 0 w 5956600"/>
              <a:gd name="connsiteY5" fmla="*/ 0 h 3327760"/>
              <a:gd name="connsiteX0" fmla="*/ 0 w 5945786"/>
              <a:gd name="connsiteY0" fmla="*/ 0 h 3327760"/>
              <a:gd name="connsiteX1" fmla="*/ 5760643 w 5945786"/>
              <a:gd name="connsiteY1" fmla="*/ 0 h 3327760"/>
              <a:gd name="connsiteX2" fmla="*/ 5762229 w 5945786"/>
              <a:gd name="connsiteY2" fmla="*/ 833630 h 3327760"/>
              <a:gd name="connsiteX3" fmla="*/ 3271016 w 5945786"/>
              <a:gd name="connsiteY3" fmla="*/ 3327755 h 3327760"/>
              <a:gd name="connsiteX4" fmla="*/ 0 w 5945786"/>
              <a:gd name="connsiteY4" fmla="*/ 3327755 h 3327760"/>
              <a:gd name="connsiteX5" fmla="*/ 0 w 5945786"/>
              <a:gd name="connsiteY5" fmla="*/ 0 h 3327760"/>
              <a:gd name="connsiteX0" fmla="*/ 0 w 5762229"/>
              <a:gd name="connsiteY0" fmla="*/ 0 h 3327759"/>
              <a:gd name="connsiteX1" fmla="*/ 5760643 w 5762229"/>
              <a:gd name="connsiteY1" fmla="*/ 0 h 3327759"/>
              <a:gd name="connsiteX2" fmla="*/ 5762229 w 5762229"/>
              <a:gd name="connsiteY2" fmla="*/ 833630 h 3327759"/>
              <a:gd name="connsiteX3" fmla="*/ 3271016 w 5762229"/>
              <a:gd name="connsiteY3" fmla="*/ 3327755 h 3327759"/>
              <a:gd name="connsiteX4" fmla="*/ 0 w 5762229"/>
              <a:gd name="connsiteY4" fmla="*/ 3327755 h 3327759"/>
              <a:gd name="connsiteX5" fmla="*/ 0 w 5762229"/>
              <a:gd name="connsiteY5" fmla="*/ 0 h 3327759"/>
              <a:gd name="connsiteX0" fmla="*/ 0 w 5762229"/>
              <a:gd name="connsiteY0" fmla="*/ 0 h 3327759"/>
              <a:gd name="connsiteX1" fmla="*/ 5760643 w 5762229"/>
              <a:gd name="connsiteY1" fmla="*/ 0 h 3327759"/>
              <a:gd name="connsiteX2" fmla="*/ 5762229 w 5762229"/>
              <a:gd name="connsiteY2" fmla="*/ 833630 h 3327759"/>
              <a:gd name="connsiteX3" fmla="*/ 3271016 w 5762229"/>
              <a:gd name="connsiteY3" fmla="*/ 3327755 h 3327759"/>
              <a:gd name="connsiteX4" fmla="*/ 0 w 5762229"/>
              <a:gd name="connsiteY4" fmla="*/ 3204810 h 3327759"/>
              <a:gd name="connsiteX5" fmla="*/ 0 w 5762229"/>
              <a:gd name="connsiteY5" fmla="*/ 0 h 3327759"/>
              <a:gd name="connsiteX0" fmla="*/ 0 w 5940094"/>
              <a:gd name="connsiteY0" fmla="*/ 0 h 3204810"/>
              <a:gd name="connsiteX1" fmla="*/ 5760643 w 5940094"/>
              <a:gd name="connsiteY1" fmla="*/ 0 h 3204810"/>
              <a:gd name="connsiteX2" fmla="*/ 5762229 w 5940094"/>
              <a:gd name="connsiteY2" fmla="*/ 833630 h 3204810"/>
              <a:gd name="connsiteX3" fmla="*/ 3347856 w 5940094"/>
              <a:gd name="connsiteY3" fmla="*/ 3181758 h 3204810"/>
              <a:gd name="connsiteX4" fmla="*/ 0 w 5940094"/>
              <a:gd name="connsiteY4" fmla="*/ 3204810 h 3204810"/>
              <a:gd name="connsiteX5" fmla="*/ 0 w 5940094"/>
              <a:gd name="connsiteY5" fmla="*/ 0 h 3204810"/>
              <a:gd name="connsiteX0" fmla="*/ 0 w 5940094"/>
              <a:gd name="connsiteY0" fmla="*/ 0 h 3181763"/>
              <a:gd name="connsiteX1" fmla="*/ 5760643 w 5940094"/>
              <a:gd name="connsiteY1" fmla="*/ 0 h 3181763"/>
              <a:gd name="connsiteX2" fmla="*/ 5762229 w 5940094"/>
              <a:gd name="connsiteY2" fmla="*/ 833630 h 3181763"/>
              <a:gd name="connsiteX3" fmla="*/ 3347856 w 5940094"/>
              <a:gd name="connsiteY3" fmla="*/ 3181758 h 3181763"/>
              <a:gd name="connsiteX4" fmla="*/ 0 w 5940094"/>
              <a:gd name="connsiteY4" fmla="*/ 3181758 h 3181763"/>
              <a:gd name="connsiteX5" fmla="*/ 0 w 5940094"/>
              <a:gd name="connsiteY5" fmla="*/ 0 h 3181763"/>
              <a:gd name="connsiteX0" fmla="*/ 0 w 5762237"/>
              <a:gd name="connsiteY0" fmla="*/ 0 h 3181762"/>
              <a:gd name="connsiteX1" fmla="*/ 5760643 w 5762237"/>
              <a:gd name="connsiteY1" fmla="*/ 0 h 3181762"/>
              <a:gd name="connsiteX2" fmla="*/ 5762229 w 5762237"/>
              <a:gd name="connsiteY2" fmla="*/ 833630 h 3181762"/>
              <a:gd name="connsiteX3" fmla="*/ 3347856 w 5762237"/>
              <a:gd name="connsiteY3" fmla="*/ 3181758 h 3181762"/>
              <a:gd name="connsiteX4" fmla="*/ 0 w 5762237"/>
              <a:gd name="connsiteY4" fmla="*/ 3181758 h 3181762"/>
              <a:gd name="connsiteX5" fmla="*/ 0 w 5762237"/>
              <a:gd name="connsiteY5" fmla="*/ 0 h 3181762"/>
              <a:gd name="connsiteX0" fmla="*/ 0 w 5762237"/>
              <a:gd name="connsiteY0" fmla="*/ 0 h 3181762"/>
              <a:gd name="connsiteX1" fmla="*/ 5760643 w 5762237"/>
              <a:gd name="connsiteY1" fmla="*/ 0 h 3181762"/>
              <a:gd name="connsiteX2" fmla="*/ 5762229 w 5762237"/>
              <a:gd name="connsiteY2" fmla="*/ 833630 h 3181762"/>
              <a:gd name="connsiteX3" fmla="*/ 3347856 w 5762237"/>
              <a:gd name="connsiteY3" fmla="*/ 3181758 h 3181762"/>
              <a:gd name="connsiteX4" fmla="*/ 0 w 5762237"/>
              <a:gd name="connsiteY4" fmla="*/ 3181758 h 3181762"/>
              <a:gd name="connsiteX5" fmla="*/ 0 w 5762237"/>
              <a:gd name="connsiteY5" fmla="*/ 0 h 318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2237" h="3181762">
                <a:moveTo>
                  <a:pt x="0" y="0"/>
                </a:moveTo>
                <a:lnTo>
                  <a:pt x="5760643" y="0"/>
                </a:lnTo>
                <a:cubicBezTo>
                  <a:pt x="5758610" y="275315"/>
                  <a:pt x="5757107" y="825850"/>
                  <a:pt x="5762229" y="833630"/>
                </a:cubicBezTo>
                <a:cubicBezTo>
                  <a:pt x="5767351" y="841410"/>
                  <a:pt x="3353507" y="3185382"/>
                  <a:pt x="3347856" y="3181758"/>
                </a:cubicBezTo>
                <a:lnTo>
                  <a:pt x="0" y="318175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Content goes here</a:t>
            </a:r>
          </a:p>
          <a:p>
            <a:pPr lvl="0"/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Content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FF89B78-539C-7D48-9695-6AF2B00BE0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" y="554400"/>
            <a:ext cx="6014973" cy="4320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-126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500C6D-FE16-9F40-B6F2-91E87808DD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33284" y="0"/>
            <a:ext cx="5110716" cy="5151213"/>
          </a:xfrm>
          <a:custGeom>
            <a:avLst/>
            <a:gdLst>
              <a:gd name="connsiteX0" fmla="*/ 0 w 5110716"/>
              <a:gd name="connsiteY0" fmla="*/ 0 h 5151213"/>
              <a:gd name="connsiteX1" fmla="*/ 5110716 w 5110716"/>
              <a:gd name="connsiteY1" fmla="*/ 0 h 5151213"/>
              <a:gd name="connsiteX2" fmla="*/ 5110716 w 5110716"/>
              <a:gd name="connsiteY2" fmla="*/ 5151213 h 5151213"/>
              <a:gd name="connsiteX3" fmla="*/ 0 w 5110716"/>
              <a:gd name="connsiteY3" fmla="*/ 5151213 h 5151213"/>
              <a:gd name="connsiteX4" fmla="*/ 0 w 5110716"/>
              <a:gd name="connsiteY4" fmla="*/ 0 h 5151213"/>
              <a:gd name="connsiteX0" fmla="*/ 0 w 5110716"/>
              <a:gd name="connsiteY0" fmla="*/ 5151213 h 5151213"/>
              <a:gd name="connsiteX1" fmla="*/ 5110716 w 5110716"/>
              <a:gd name="connsiteY1" fmla="*/ 0 h 5151213"/>
              <a:gd name="connsiteX2" fmla="*/ 5110716 w 5110716"/>
              <a:gd name="connsiteY2" fmla="*/ 5151213 h 5151213"/>
              <a:gd name="connsiteX3" fmla="*/ 0 w 5110716"/>
              <a:gd name="connsiteY3" fmla="*/ 5151213 h 515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0716" h="5151213">
                <a:moveTo>
                  <a:pt x="0" y="5151213"/>
                </a:moveTo>
                <a:lnTo>
                  <a:pt x="5110716" y="0"/>
                </a:lnTo>
                <a:lnTo>
                  <a:pt x="5110716" y="5151213"/>
                </a:lnTo>
                <a:lnTo>
                  <a:pt x="0" y="515121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4BC11-424E-833B-FF7C-01D3E585DA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4222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688" r:id="rId3"/>
    <p:sldLayoutId id="2147483689" r:id="rId4"/>
    <p:sldLayoutId id="2147483690" r:id="rId5"/>
    <p:sldLayoutId id="2147483724" r:id="rId6"/>
    <p:sldLayoutId id="2147483725" r:id="rId7"/>
    <p:sldLayoutId id="2147483720" r:id="rId8"/>
    <p:sldLayoutId id="2147483726" r:id="rId9"/>
    <p:sldLayoutId id="2147483691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2" r:id="rId18"/>
    <p:sldLayoutId id="2147483708" r:id="rId19"/>
    <p:sldLayoutId id="2147483718" r:id="rId20"/>
    <p:sldLayoutId id="2147483719" r:id="rId2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FIBA" charset="0"/>
          <a:ea typeface="FIBA" charset="0"/>
          <a:cs typeface="FIB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B19E5F"/>
        </a:buClr>
        <a:buFont typeface="Arial" charset="0"/>
        <a:buChar char="•"/>
        <a:defRPr sz="1400" b="0" i="0" kern="1200">
          <a:solidFill>
            <a:schemeClr val="tx1"/>
          </a:solidFill>
          <a:latin typeface="Univers 57 Condensed" charset="0"/>
          <a:ea typeface="Univers 57 Condensed" charset="0"/>
          <a:cs typeface="Univers 57 Condensed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B19E5F"/>
        </a:buClr>
        <a:buFont typeface="Arial" charset="0"/>
        <a:buChar char="•"/>
        <a:defRPr sz="1400" b="0" i="0" kern="1200">
          <a:solidFill>
            <a:schemeClr val="tx1"/>
          </a:solidFill>
          <a:latin typeface="Univers 57 Condensed" charset="0"/>
          <a:ea typeface="Univers 57 Condensed" charset="0"/>
          <a:cs typeface="Univers 57 Condensed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19E5F"/>
        </a:buClr>
        <a:buFont typeface="Arial" charset="0"/>
        <a:buChar char="•"/>
        <a:defRPr sz="1400" b="0" i="0" kern="1200">
          <a:solidFill>
            <a:schemeClr val="tx1"/>
          </a:solidFill>
          <a:latin typeface="Univers 57 Condensed" charset="0"/>
          <a:ea typeface="Univers 57 Condensed" charset="0"/>
          <a:cs typeface="Univers 57 Condensed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19E5F"/>
        </a:buClr>
        <a:buFont typeface="Arial" charset="0"/>
        <a:buChar char="•"/>
        <a:defRPr sz="1400" b="0" i="0" kern="1200">
          <a:solidFill>
            <a:schemeClr val="tx1"/>
          </a:solidFill>
          <a:latin typeface="Univers 57 Condensed" charset="0"/>
          <a:ea typeface="Univers 57 Condensed" charset="0"/>
          <a:cs typeface="Univers 57 Condensed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19E5F"/>
        </a:buClr>
        <a:buFont typeface="Arial" charset="0"/>
        <a:buChar char="•"/>
        <a:defRPr sz="1400" b="0" i="0" kern="1200">
          <a:solidFill>
            <a:schemeClr val="tx1"/>
          </a:solidFill>
          <a:latin typeface="Univers 57 Condensed" charset="0"/>
          <a:ea typeface="Univers 57 Condensed" charset="0"/>
          <a:cs typeface="Univers 57 Condensed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D07E9F7C-3503-6DCF-1B37-E0C726C460BD}"/>
              </a:ext>
            </a:extLst>
          </p:cNvPr>
          <p:cNvSpPr txBox="1"/>
          <p:nvPr/>
        </p:nvSpPr>
        <p:spPr>
          <a:xfrm>
            <a:off x="0" y="450602"/>
            <a:ext cx="91439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FIBA Official Basketball Rules 2022 </a:t>
            </a: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</a:t>
            </a: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 Changes</a:t>
            </a:r>
          </a:p>
          <a:p>
            <a:pPr algn="ctr"/>
            <a:endParaRPr lang="en-GB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Federations</a:t>
            </a:r>
          </a:p>
          <a:p>
            <a:pPr algn="ctr"/>
            <a:endParaRPr lang="en-GB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D9350B2-58E9-C49F-6E77-CB85DA90AC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10</a:t>
            </a:fld>
            <a:endParaRPr lang="en-US" altLang="x-none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2FD339-4966-8D6D-C9FD-C53D98700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 err="1"/>
              <a:t>Appendix</a:t>
            </a:r>
            <a:r>
              <a:rPr lang="es-ES" dirty="0"/>
              <a:t> F – </a:t>
            </a:r>
            <a:r>
              <a:rPr lang="es-ES" dirty="0" err="1"/>
              <a:t>Instant</a:t>
            </a:r>
            <a:r>
              <a:rPr lang="es-ES" dirty="0"/>
              <a:t> Replay </a:t>
            </a:r>
            <a:r>
              <a:rPr lang="es-ES" dirty="0" err="1"/>
              <a:t>System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51B208-8370-6BE4-1D8C-FFC7F93F57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timing of IRS review clarified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FB4DA69-488A-1631-242F-65D22DA7C98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b="1" dirty="0"/>
              <a:t>In situations when </a:t>
            </a:r>
            <a:r>
              <a:rPr lang="en-GB" b="1" dirty="0">
                <a:solidFill>
                  <a:schemeClr val="tx1"/>
                </a:solidFill>
              </a:rPr>
              <a:t>the game clock is not stopped with a whistle </a:t>
            </a:r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39E01D79-3D02-B0A7-A993-89FE4C6592D2}"/>
              </a:ext>
            </a:extLst>
          </p:cNvPr>
          <p:cNvSpPr/>
          <p:nvPr/>
        </p:nvSpPr>
        <p:spPr>
          <a:xfrm>
            <a:off x="539553" y="2175066"/>
            <a:ext cx="1512168" cy="2581572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2 minutes: </a:t>
            </a:r>
          </a:p>
          <a:p>
            <a:pPr marL="133350" lvl="1" indent="-1333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Shot clock violation (successful shot)</a:t>
            </a:r>
          </a:p>
          <a:p>
            <a:pPr algn="just">
              <a:lnSpc>
                <a:spcPct val="120000"/>
              </a:lnSpc>
            </a:pP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time: </a:t>
            </a:r>
          </a:p>
          <a:p>
            <a:pPr marL="133350" lvl="1" indent="-1333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 or 3- point basket</a:t>
            </a:r>
          </a:p>
          <a:p>
            <a:pPr marL="133350" lvl="1" indent="-1333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an act of violence has occurred</a:t>
            </a:r>
          </a:p>
          <a:p>
            <a:pPr marL="133350" indent="-133350" algn="ctr"/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Snip Diagonal Corner Rectangle 13">
            <a:extLst>
              <a:ext uri="{FF2B5EF4-FFF2-40B4-BE49-F238E27FC236}">
                <a16:creationId xmlns:a16="http://schemas.microsoft.com/office/drawing/2014/main" id="{994E73AA-B659-EDC9-9D28-AABFE2B9B002}"/>
              </a:ext>
            </a:extLst>
          </p:cNvPr>
          <p:cNvSpPr>
            <a:spLocks/>
          </p:cNvSpPr>
          <p:nvPr/>
        </p:nvSpPr>
        <p:spPr>
          <a:xfrm>
            <a:off x="2217356" y="2430000"/>
            <a:ext cx="5454000" cy="72000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61E7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referees are authorised to stop the game immediately after the reviewable situation occurs. </a:t>
            </a:r>
          </a:p>
        </p:txBody>
      </p:sp>
      <p:sp>
        <p:nvSpPr>
          <p:cNvPr id="10" name="Snip Diagonal Corner Rectangle 13">
            <a:extLst>
              <a:ext uri="{FF2B5EF4-FFF2-40B4-BE49-F238E27FC236}">
                <a16:creationId xmlns:a16="http://schemas.microsoft.com/office/drawing/2014/main" id="{076B45B9-1386-AF30-8EEE-B276C0D4FCA3}"/>
              </a:ext>
            </a:extLst>
          </p:cNvPr>
          <p:cNvSpPr>
            <a:spLocks/>
          </p:cNvSpPr>
          <p:nvPr/>
        </p:nvSpPr>
        <p:spPr>
          <a:xfrm>
            <a:off x="2217356" y="3232196"/>
            <a:ext cx="5454000" cy="72000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61E7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Referees must identify the need for the review the first time they have stopped the game for any reason</a:t>
            </a:r>
          </a:p>
        </p:txBody>
      </p:sp>
      <p:sp>
        <p:nvSpPr>
          <p:cNvPr id="11" name="Snip Diagonal Corner Rectangle 13">
            <a:extLst>
              <a:ext uri="{FF2B5EF4-FFF2-40B4-BE49-F238E27FC236}">
                <a16:creationId xmlns:a16="http://schemas.microsoft.com/office/drawing/2014/main" id="{13CF4663-690F-9FD7-736E-6C56EEC53067}"/>
              </a:ext>
            </a:extLst>
          </p:cNvPr>
          <p:cNvSpPr>
            <a:spLocks/>
          </p:cNvSpPr>
          <p:nvPr/>
        </p:nvSpPr>
        <p:spPr>
          <a:xfrm>
            <a:off x="2217356" y="4034392"/>
            <a:ext cx="5454000" cy="72000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61E7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time-outs and any substitutions held until after the final decision is communicated. </a:t>
            </a:r>
          </a:p>
        </p:txBody>
      </p:sp>
    </p:spTree>
    <p:extLst>
      <p:ext uri="{BB962C8B-B14F-4D97-AF65-F5344CB8AC3E}">
        <p14:creationId xmlns:p14="http://schemas.microsoft.com/office/powerpoint/2010/main" val="301280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14" descr="Kuva, joka sisältää kohteen henkilö, urheilu, yleisurheilu, pelaaja&#10;&#10;Kuvaus luotu automaattisesti">
            <a:extLst>
              <a:ext uri="{FF2B5EF4-FFF2-40B4-BE49-F238E27FC236}">
                <a16:creationId xmlns:a16="http://schemas.microsoft.com/office/drawing/2014/main" id="{98EC929F-BC8A-80DA-5958-569D4048918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40039" r="10489"/>
          <a:stretch/>
        </p:blipFill>
        <p:spPr>
          <a:xfrm>
            <a:off x="6338501" y="0"/>
            <a:ext cx="2805499" cy="5143500"/>
          </a:xfr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862F4D3-2547-7D85-77B8-2D24388D8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Art. 34/37  Throw-in Foul – L2M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EE2A2DA-2502-6A3C-0F64-8751215EE0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Introducing</a:t>
            </a:r>
            <a:r>
              <a:rPr lang="fi-FI" dirty="0"/>
              <a:t> a </a:t>
            </a:r>
            <a:r>
              <a:rPr lang="fi-FI" dirty="0" err="1"/>
              <a:t>Throw</a:t>
            </a:r>
            <a:r>
              <a:rPr lang="fi-FI" dirty="0"/>
              <a:t>-in </a:t>
            </a:r>
            <a:r>
              <a:rPr lang="fi-FI" dirty="0" err="1"/>
              <a:t>Foul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C0BFA23-7507-0BE7-19ED-FEB47464B4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000" y="1634400"/>
            <a:ext cx="6120224" cy="3168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Unsportsmanlike Foul criteria for </a:t>
            </a:r>
            <a:br>
              <a:rPr lang="en-US" dirty="0"/>
            </a:br>
            <a:r>
              <a:rPr lang="en-US" dirty="0"/>
              <a:t>L2M throw-in situations (C5) deleted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8BF3ED7-5064-9D99-8DCC-A3FCB982BF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738" y="4732338"/>
            <a:ext cx="449262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au 4">
            <a:extLst>
              <a:ext uri="{FF2B5EF4-FFF2-40B4-BE49-F238E27FC236}">
                <a16:creationId xmlns:a16="http://schemas.microsoft.com/office/drawing/2014/main" id="{CE936781-C414-1CBF-867F-BF909FE2B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54460"/>
              </p:ext>
            </p:extLst>
          </p:nvPr>
        </p:nvGraphicFramePr>
        <p:xfrm>
          <a:off x="540008" y="2427735"/>
          <a:ext cx="5184120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92">
                  <a:extLst>
                    <a:ext uri="{9D8B030D-6E8A-4147-A177-3AD203B41FA5}">
                      <a16:colId xmlns:a16="http://schemas.microsoft.com/office/drawing/2014/main" val="2523023393"/>
                    </a:ext>
                  </a:extLst>
                </a:gridCol>
                <a:gridCol w="4193428">
                  <a:extLst>
                    <a:ext uri="{9D8B030D-6E8A-4147-A177-3AD203B41FA5}">
                      <a16:colId xmlns:a16="http://schemas.microsoft.com/office/drawing/2014/main" val="3582553376"/>
                    </a:ext>
                  </a:extLst>
                </a:gridCol>
              </a:tblGrid>
              <a:tr h="458205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When?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spc="-60" baseline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Throw-in situation in the L2M (4Q or 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60452"/>
                  </a:ext>
                </a:extLst>
              </a:tr>
              <a:tr h="458205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spc="-60" baseline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defensive player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1122"/>
                  </a:ext>
                </a:extLst>
              </a:tr>
              <a:tr h="739773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spc="-6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Personal Foul before the ball is released on the throw-in</a:t>
                      </a:r>
                      <a:br>
                        <a:rPr lang="en-GB" sz="1200" b="0" i="0" spc="-6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200" b="0" i="0" spc="-6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Note: All other UF criteria remains still valid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62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08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14" descr="Kuva, joka sisältää kohteen henkilö, urheilu, yleisurheilu, pelaaja&#10;&#10;Kuvaus luotu automaattisesti">
            <a:extLst>
              <a:ext uri="{FF2B5EF4-FFF2-40B4-BE49-F238E27FC236}">
                <a16:creationId xmlns:a16="http://schemas.microsoft.com/office/drawing/2014/main" id="{98EC929F-BC8A-80DA-5958-569D4048918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40039" r="10489"/>
          <a:stretch/>
        </p:blipFill>
        <p:spPr>
          <a:xfrm>
            <a:off x="6338501" y="0"/>
            <a:ext cx="2805499" cy="5143500"/>
          </a:xfr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862F4D3-2547-7D85-77B8-2D24388D8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Art. 34/37  Throw-in Foul – L2M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EE2A2DA-2502-6A3C-0F64-8751215EE0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Introducing</a:t>
            </a:r>
            <a:r>
              <a:rPr lang="fi-FI" dirty="0"/>
              <a:t> a </a:t>
            </a:r>
            <a:r>
              <a:rPr lang="fi-FI" dirty="0" err="1"/>
              <a:t>Throw</a:t>
            </a:r>
            <a:r>
              <a:rPr lang="fi-FI" dirty="0"/>
              <a:t>-in </a:t>
            </a:r>
            <a:r>
              <a:rPr lang="fi-FI" dirty="0" err="1"/>
              <a:t>Foul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8BF3ED7-5064-9D99-8DCC-A3FCB982BF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738" y="4732338"/>
            <a:ext cx="449262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au 4">
            <a:extLst>
              <a:ext uri="{FF2B5EF4-FFF2-40B4-BE49-F238E27FC236}">
                <a16:creationId xmlns:a16="http://schemas.microsoft.com/office/drawing/2014/main" id="{CE936781-C414-1CBF-867F-BF909FE2B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96172"/>
              </p:ext>
            </p:extLst>
          </p:nvPr>
        </p:nvGraphicFramePr>
        <p:xfrm>
          <a:off x="540008" y="2211710"/>
          <a:ext cx="5040104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70">
                  <a:extLst>
                    <a:ext uri="{9D8B030D-6E8A-4147-A177-3AD203B41FA5}">
                      <a16:colId xmlns:a16="http://schemas.microsoft.com/office/drawing/2014/main" val="2523023393"/>
                    </a:ext>
                  </a:extLst>
                </a:gridCol>
                <a:gridCol w="4076934">
                  <a:extLst>
                    <a:ext uri="{9D8B030D-6E8A-4147-A177-3AD203B41FA5}">
                      <a16:colId xmlns:a16="http://schemas.microsoft.com/office/drawing/2014/main" val="3582553376"/>
                    </a:ext>
                  </a:extLst>
                </a:gridCol>
              </a:tblGrid>
              <a:tr h="8064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Penalty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indent="-13652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spc="-60" baseline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One free-throw by the player who is fouled</a:t>
                      </a:r>
                    </a:p>
                    <a:p>
                      <a:pPr marL="136525" indent="-13652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spc="-60" baseline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Game resumed by a throw-in at the nearest place to where the foul was committed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1122"/>
                  </a:ext>
                </a:extLst>
              </a:tr>
              <a:tr h="14976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200" b="0" i="0" spc="-6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Shot clock:</a:t>
                      </a:r>
                    </a:p>
                    <a:p>
                      <a:pPr marL="314325" lvl="1" indent="-1476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spc="-6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 seconds if the foul was committed in the backcourt</a:t>
                      </a:r>
                    </a:p>
                    <a:p>
                      <a:pPr marL="314325" lvl="1" indent="-1476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spc="-6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remaining time, but never less than14 seconds, if the foul was committed in the frontcourt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62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0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 descr="Kuva, joka sisältää kohteen henkilö, kenttä, urheilu, pelaaja&#10;&#10;Kuvaus luotu automaattisesti">
            <a:extLst>
              <a:ext uri="{FF2B5EF4-FFF2-40B4-BE49-F238E27FC236}">
                <a16:creationId xmlns:a16="http://schemas.microsoft.com/office/drawing/2014/main" id="{E5982989-C116-7A62-FF14-E46A4C10220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8"/>
          <a:stretch/>
        </p:blipFill>
        <p:spPr>
          <a:xfrm>
            <a:off x="6338502" y="0"/>
            <a:ext cx="2805499" cy="5143500"/>
          </a:xfrm>
          <a:solidFill>
            <a:schemeClr val="tx1"/>
          </a:solidFill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3E11DB-1FB5-3D01-C812-28D4E25E80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Art. 37 Unsportsmanlike foul</a:t>
            </a:r>
            <a:endParaRPr lang="es-E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8413CA3-235E-C485-7D8D-0261C1F639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8000" y="1203598"/>
            <a:ext cx="7344360" cy="360040"/>
          </a:xfrm>
        </p:spPr>
        <p:txBody>
          <a:bodyPr>
            <a:noAutofit/>
          </a:bodyPr>
          <a:lstStyle/>
          <a:p>
            <a:r>
              <a:rPr lang="fi-FI" sz="1800" dirty="0"/>
              <a:t>Unsportsmanlike Criteria ”Clear Path” (C4) clarified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4551E5-7009-0629-9A9F-3DACC9BA24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Foul – behind or lateral – </a:t>
            </a:r>
          </a:p>
          <a:p>
            <a:pPr marL="0" indent="0">
              <a:buNone/>
            </a:pPr>
            <a:r>
              <a:rPr lang="en-US" dirty="0"/>
              <a:t>On a player progressing towards opponents’ basket without any other opponent players between him and the basket, 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                                                                                * = </a:t>
            </a:r>
            <a:r>
              <a:rPr lang="fi-FI" dirty="0" err="1"/>
              <a:t>ball</a:t>
            </a:r>
            <a:r>
              <a:rPr lang="fi-FI" dirty="0"/>
              <a:t> is </a:t>
            </a:r>
            <a:r>
              <a:rPr lang="fi-FI" dirty="0" err="1"/>
              <a:t>released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AF5D85-D0B7-03AB-EACE-8C9367BC6C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4001"/>
            <a:ext cx="448816" cy="274637"/>
          </a:xfr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C12694E-611A-0E88-C76A-0FA9E9E1DEE9}"/>
              </a:ext>
            </a:extLst>
          </p:cNvPr>
          <p:cNvSpPr txBox="1"/>
          <p:nvPr/>
        </p:nvSpPr>
        <p:spPr>
          <a:xfrm>
            <a:off x="467986" y="2954809"/>
            <a:ext cx="1800000" cy="12011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144000" rIns="8890" bIns="8890" numCol="1" spcCol="1270" anchor="t" anchorCtr="0">
            <a:noAutofit/>
          </a:bodyPr>
          <a:lstStyle/>
          <a:p>
            <a:pPr algn="ctr" defTabSz="622285">
              <a:lnSpc>
                <a:spcPct val="90000"/>
              </a:lnSpc>
              <a:spcAft>
                <a:spcPct val="35000"/>
              </a:spcAft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(A)</a:t>
            </a:r>
          </a:p>
          <a:p>
            <a:pPr algn="ctr" defTabSz="622285">
              <a:lnSpc>
                <a:spcPct val="90000"/>
              </a:lnSpc>
              <a:spcAft>
                <a:spcPct val="35000"/>
              </a:spcAft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Progressing player controls the ball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A7C47E2-6072-B0D6-38C4-2A98F6F9C856}"/>
              </a:ext>
            </a:extLst>
          </p:cNvPr>
          <p:cNvSpPr txBox="1"/>
          <p:nvPr/>
        </p:nvSpPr>
        <p:spPr>
          <a:xfrm>
            <a:off x="2267744" y="2954809"/>
            <a:ext cx="1800000" cy="12011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144000" rIns="8890" bIns="8890" numCol="1" spcCol="1270" anchor="t" anchorCtr="0">
            <a:noAutofit/>
          </a:bodyPr>
          <a:lstStyle/>
          <a:p>
            <a:pPr algn="ctr" defTabSz="622285">
              <a:lnSpc>
                <a:spcPct val="90000"/>
              </a:lnSpc>
              <a:spcAft>
                <a:spcPct val="35000"/>
              </a:spcAft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(B) </a:t>
            </a:r>
          </a:p>
          <a:p>
            <a:pPr algn="ctr" defTabSz="622285">
              <a:lnSpc>
                <a:spcPct val="90000"/>
              </a:lnSpc>
              <a:spcAft>
                <a:spcPct val="35000"/>
              </a:spcAft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Progressing player</a:t>
            </a:r>
            <a:b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attempts to gain</a:t>
            </a:r>
            <a:b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control of the ball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3F28A1C-0EEA-A281-8472-1ACACCA260C8}"/>
              </a:ext>
            </a:extLst>
          </p:cNvPr>
          <p:cNvSpPr txBox="1"/>
          <p:nvPr/>
        </p:nvSpPr>
        <p:spPr>
          <a:xfrm>
            <a:off x="4067730" y="2954809"/>
            <a:ext cx="1800000" cy="12011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144000" rIns="8890" bIns="8890" numCol="1" spcCol="1270" anchor="t" anchorCtr="0">
            <a:noAutofit/>
          </a:bodyPr>
          <a:lstStyle/>
          <a:p>
            <a:pPr algn="ctr" defTabSz="622285">
              <a:lnSpc>
                <a:spcPct val="90000"/>
              </a:lnSpc>
              <a:spcAft>
                <a:spcPct val="35000"/>
              </a:spcAft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(C) </a:t>
            </a:r>
          </a:p>
          <a:p>
            <a:pPr algn="ctr" defTabSz="622285">
              <a:lnSpc>
                <a:spcPct val="90000"/>
              </a:lnSpc>
              <a:spcAft>
                <a:spcPct val="35000"/>
              </a:spcAft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Progressing player.</a:t>
            </a:r>
            <a:b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attempts to catch. </a:t>
            </a:r>
            <a:b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pass* made to him/her.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FB60C07-33E8-840B-C898-6B3ECFF81133}"/>
              </a:ext>
            </a:extLst>
          </p:cNvPr>
          <p:cNvSpPr txBox="1"/>
          <p:nvPr/>
        </p:nvSpPr>
        <p:spPr>
          <a:xfrm>
            <a:off x="2133086" y="3147814"/>
            <a:ext cx="269304" cy="2518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Univers LT Std 57 Cn" panose="020B0506020202050204" pitchFamily="34" charset="77"/>
              </a:rPr>
              <a:t>OR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3BA107D-D81F-70A9-2AAE-8162B4169CB1}"/>
              </a:ext>
            </a:extLst>
          </p:cNvPr>
          <p:cNvSpPr txBox="1"/>
          <p:nvPr/>
        </p:nvSpPr>
        <p:spPr>
          <a:xfrm>
            <a:off x="3933071" y="3147814"/>
            <a:ext cx="269304" cy="2518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Univers LT Std 57 Cn" panose="020B0506020202050204" pitchFamily="34" charset="77"/>
              </a:rPr>
              <a:t>OR</a:t>
            </a:r>
          </a:p>
        </p:txBody>
      </p:sp>
      <p:pic>
        <p:nvPicPr>
          <p:cNvPr id="12" name="Picture 11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3A0908C-DAF0-9DBA-C3AE-8992A0633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390" y="2738426"/>
            <a:ext cx="825188" cy="432765"/>
          </a:xfrm>
          <a:prstGeom prst="rect">
            <a:avLst/>
          </a:prstGeom>
        </p:spPr>
      </p:pic>
      <p:pic>
        <p:nvPicPr>
          <p:cNvPr id="14" name="Picture 13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12B3BBE-C554-2E36-A2FC-10553C013E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42" y="2697047"/>
            <a:ext cx="825188" cy="4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4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96F2F776-D1C2-9981-02BC-302899876FD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32385" t="-46865" r="18914" b="1001"/>
          <a:stretch/>
        </p:blipFill>
        <p:spPr>
          <a:xfrm>
            <a:off x="6338501" y="0"/>
            <a:ext cx="2805499" cy="5143500"/>
          </a:xfrm>
          <a:solidFill>
            <a:srgbClr val="071E7A"/>
          </a:solidFill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3424907-D2A4-D36D-F148-30F64F4BB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err="1"/>
              <a:t>Appendix</a:t>
            </a:r>
            <a:r>
              <a:rPr lang="es-ES" dirty="0"/>
              <a:t> F – </a:t>
            </a:r>
            <a:r>
              <a:rPr lang="es-ES" dirty="0" err="1"/>
              <a:t>Instant</a:t>
            </a:r>
            <a:r>
              <a:rPr lang="es-ES" dirty="0"/>
              <a:t> Replay </a:t>
            </a:r>
            <a:r>
              <a:rPr lang="es-ES" dirty="0" err="1"/>
              <a:t>System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B7DB613-1007-7124-E568-AE0F676FB4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timing of IRS review clarified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30336C4-6F96-D24F-DD5E-538E0E071DB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General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E3B1651-F3B4-56E4-04EB-D769BA9BAC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sp>
        <p:nvSpPr>
          <p:cNvPr id="12" name="Snip Diagonal Corner Rectangle 13">
            <a:extLst>
              <a:ext uri="{FF2B5EF4-FFF2-40B4-BE49-F238E27FC236}">
                <a16:creationId xmlns:a16="http://schemas.microsoft.com/office/drawing/2014/main" id="{36171A97-248A-85CD-9E93-E879DB6F8AE2}"/>
              </a:ext>
            </a:extLst>
          </p:cNvPr>
          <p:cNvSpPr>
            <a:spLocks/>
          </p:cNvSpPr>
          <p:nvPr/>
        </p:nvSpPr>
        <p:spPr>
          <a:xfrm>
            <a:off x="467543" y="2430000"/>
            <a:ext cx="5544617" cy="933838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61E7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 time-out has begun or a substitution has occurred when the referees identify the need for an IRS review, the time-out and any substitutions shall be cancelled until the final decision is communicated.</a:t>
            </a:r>
          </a:p>
        </p:txBody>
      </p:sp>
      <p:sp>
        <p:nvSpPr>
          <p:cNvPr id="13" name="Snip Diagonal Corner Rectangle 13">
            <a:extLst>
              <a:ext uri="{FF2B5EF4-FFF2-40B4-BE49-F238E27FC236}">
                <a16:creationId xmlns:a16="http://schemas.microsoft.com/office/drawing/2014/main" id="{0013CF3A-864D-10AE-C8EF-E090775629D9}"/>
              </a:ext>
            </a:extLst>
          </p:cNvPr>
          <p:cNvSpPr>
            <a:spLocks/>
          </p:cNvSpPr>
          <p:nvPr/>
        </p:nvSpPr>
        <p:spPr>
          <a:xfrm>
            <a:off x="467543" y="3579862"/>
            <a:ext cx="5544617" cy="933838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61E7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head coach may withdraw the time-out request when the final decision is communicated or either head coach may request a time-out, or either team may request a substitution.</a:t>
            </a:r>
          </a:p>
        </p:txBody>
      </p:sp>
    </p:spTree>
    <p:extLst>
      <p:ext uri="{BB962C8B-B14F-4D97-AF65-F5344CB8AC3E}">
        <p14:creationId xmlns:p14="http://schemas.microsoft.com/office/powerpoint/2010/main" val="318011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97A6146-8EAD-7D76-C747-C3C6BF63D1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/>
              <a:t>IRS – SHOT CLOCK VIOLATION (L2M) </a:t>
            </a:r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A4B2220-718A-DB30-1C6F-F9C54A5234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15</a:t>
            </a:fld>
            <a:endParaRPr lang="en-US" altLang="x-none" dirty="0"/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06DBADAD-972F-8A36-C126-DE524936E6D7}"/>
              </a:ext>
            </a:extLst>
          </p:cNvPr>
          <p:cNvGrpSpPr/>
          <p:nvPr/>
        </p:nvGrpSpPr>
        <p:grpSpPr>
          <a:xfrm>
            <a:off x="-108906" y="1209709"/>
            <a:ext cx="9308841" cy="3881328"/>
            <a:chOff x="-108906" y="1209709"/>
            <a:chExt cx="9308841" cy="3881328"/>
          </a:xfrm>
        </p:grpSpPr>
        <p:cxnSp>
          <p:nvCxnSpPr>
            <p:cNvPr id="41" name="Suora yhdysviiva 40">
              <a:extLst>
                <a:ext uri="{FF2B5EF4-FFF2-40B4-BE49-F238E27FC236}">
                  <a16:creationId xmlns:a16="http://schemas.microsoft.com/office/drawing/2014/main" id="{C6133B75-00D1-0E35-6905-3FE55D68EF7D}"/>
                </a:ext>
              </a:extLst>
            </p:cNvPr>
            <p:cNvCxnSpPr>
              <a:cxnSpLocks/>
            </p:cNvCxnSpPr>
            <p:nvPr/>
          </p:nvCxnSpPr>
          <p:spPr>
            <a:xfrm>
              <a:off x="4580784" y="1531492"/>
              <a:ext cx="0" cy="1283109"/>
            </a:xfrm>
            <a:prstGeom prst="line">
              <a:avLst/>
            </a:prstGeom>
            <a:ln w="63500" cap="rnd">
              <a:solidFill>
                <a:srgbClr val="00A65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4EB77397-B6D1-495A-4B95-A66C758ECE4D}"/>
                </a:ext>
              </a:extLst>
            </p:cNvPr>
            <p:cNvSpPr/>
            <p:nvPr/>
          </p:nvSpPr>
          <p:spPr>
            <a:xfrm>
              <a:off x="2081572" y="1347614"/>
              <a:ext cx="49808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SUCCESSFUL SHOT &amp; SC SOUNDS</a:t>
              </a:r>
            </a:p>
          </p:txBody>
        </p: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9175FA88-2510-9188-4BA9-5D6B4820E7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3345" y="2017979"/>
              <a:ext cx="4826580" cy="0"/>
            </a:xfrm>
            <a:prstGeom prst="line">
              <a:avLst/>
            </a:prstGeom>
            <a:ln w="63500" cap="rnd">
              <a:solidFill>
                <a:srgbClr val="00A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uora yhdysviiva 31">
              <a:extLst>
                <a:ext uri="{FF2B5EF4-FFF2-40B4-BE49-F238E27FC236}">
                  <a16:creationId xmlns:a16="http://schemas.microsoft.com/office/drawing/2014/main" id="{68113EF6-2D58-EDEC-EE6A-8367D08247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953" y="2410388"/>
              <a:ext cx="2146794" cy="0"/>
            </a:xfrm>
            <a:prstGeom prst="line">
              <a:avLst/>
            </a:prstGeom>
            <a:ln w="63500" cap="rnd">
              <a:solidFill>
                <a:srgbClr val="00A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uora yhdysviiva 8">
              <a:extLst>
                <a:ext uri="{FF2B5EF4-FFF2-40B4-BE49-F238E27FC236}">
                  <a16:creationId xmlns:a16="http://schemas.microsoft.com/office/drawing/2014/main" id="{57FD6742-F188-27E5-ECE5-AAFFC2E94817}"/>
                </a:ext>
              </a:extLst>
            </p:cNvPr>
            <p:cNvCxnSpPr>
              <a:cxnSpLocks/>
            </p:cNvCxnSpPr>
            <p:nvPr/>
          </p:nvCxnSpPr>
          <p:spPr>
            <a:xfrm>
              <a:off x="1647589" y="2030876"/>
              <a:ext cx="0" cy="415551"/>
            </a:xfrm>
            <a:prstGeom prst="line">
              <a:avLst/>
            </a:prstGeom>
            <a:ln w="63500" cap="rnd">
              <a:solidFill>
                <a:srgbClr val="061E77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unnikas 12">
              <a:extLst>
                <a:ext uri="{FF2B5EF4-FFF2-40B4-BE49-F238E27FC236}">
                  <a16:creationId xmlns:a16="http://schemas.microsoft.com/office/drawing/2014/main" id="{DF2F8055-9B1F-8BF7-2B6D-3121882ACCD8}"/>
                </a:ext>
              </a:extLst>
            </p:cNvPr>
            <p:cNvSpPr/>
            <p:nvPr/>
          </p:nvSpPr>
          <p:spPr>
            <a:xfrm>
              <a:off x="539552" y="1796815"/>
              <a:ext cx="2232000" cy="396044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6800" rIns="0" bIns="46800" rtlCol="0" anchor="ctr"/>
            <a:lstStyle/>
            <a:p>
              <a:pPr algn="ctr"/>
              <a:r>
                <a:rPr lang="en-GB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Before the ball is live for the throw-in after the basket</a:t>
              </a: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A4E0C60A-A2A8-3CB1-3B27-D4E6B19E453A}"/>
                </a:ext>
              </a:extLst>
            </p:cNvPr>
            <p:cNvSpPr txBox="1"/>
            <p:nvPr/>
          </p:nvSpPr>
          <p:spPr>
            <a:xfrm>
              <a:off x="1202400" y="3088800"/>
              <a:ext cx="3070629" cy="769441"/>
            </a:xfrm>
            <a:prstGeom prst="rect">
              <a:avLst/>
            </a:prstGeom>
            <a:noFill/>
            <a:effectLst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goal shall not count. </a:t>
              </a:r>
            </a:p>
            <a:p>
              <a:pPr algn="ctr"/>
              <a:r>
                <a:rPr lang="en-GB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Defensive throw-in from the place nearest to where the SC violation occurred.</a:t>
              </a:r>
            </a:p>
          </p:txBody>
        </p:sp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E154D1C6-014E-A186-B599-BAA1D561F607}"/>
                </a:ext>
              </a:extLst>
            </p:cNvPr>
            <p:cNvSpPr txBox="1"/>
            <p:nvPr/>
          </p:nvSpPr>
          <p:spPr>
            <a:xfrm>
              <a:off x="1259378" y="2303548"/>
              <a:ext cx="77642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GB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Violation</a:t>
              </a:r>
            </a:p>
          </p:txBody>
        </p:sp>
        <p:cxnSp>
          <p:nvCxnSpPr>
            <p:cNvPr id="31" name="Suora yhdysviiva 30">
              <a:extLst>
                <a:ext uri="{FF2B5EF4-FFF2-40B4-BE49-F238E27FC236}">
                  <a16:creationId xmlns:a16="http://schemas.microsoft.com/office/drawing/2014/main" id="{0581B248-2D4F-6869-2D93-EAB2163A9A84}"/>
                </a:ext>
              </a:extLst>
            </p:cNvPr>
            <p:cNvCxnSpPr>
              <a:cxnSpLocks/>
            </p:cNvCxnSpPr>
            <p:nvPr/>
          </p:nvCxnSpPr>
          <p:spPr>
            <a:xfrm>
              <a:off x="581953" y="2410388"/>
              <a:ext cx="0" cy="663151"/>
            </a:xfrm>
            <a:prstGeom prst="line">
              <a:avLst/>
            </a:prstGeom>
            <a:ln w="63500" cap="rnd">
              <a:solidFill>
                <a:srgbClr val="00A65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uunnikas 13">
              <a:extLst>
                <a:ext uri="{FF2B5EF4-FFF2-40B4-BE49-F238E27FC236}">
                  <a16:creationId xmlns:a16="http://schemas.microsoft.com/office/drawing/2014/main" id="{161EBF7E-F982-FAA0-1CA1-5C96CFF1F4E5}"/>
                </a:ext>
              </a:extLst>
            </p:cNvPr>
            <p:cNvSpPr/>
            <p:nvPr/>
          </p:nvSpPr>
          <p:spPr>
            <a:xfrm>
              <a:off x="225297" y="2534932"/>
              <a:ext cx="720078" cy="245913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/>
              <a:r>
                <a:rPr lang="fi-FI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</a:p>
          </p:txBody>
        </p:sp>
        <p:sp>
          <p:nvSpPr>
            <p:cNvPr id="37" name="Tekstiruutu 36">
              <a:extLst>
                <a:ext uri="{FF2B5EF4-FFF2-40B4-BE49-F238E27FC236}">
                  <a16:creationId xmlns:a16="http://schemas.microsoft.com/office/drawing/2014/main" id="{9361C330-729A-70C2-3950-D0D77F013A72}"/>
                </a:ext>
              </a:extLst>
            </p:cNvPr>
            <p:cNvSpPr txBox="1"/>
            <p:nvPr/>
          </p:nvSpPr>
          <p:spPr>
            <a:xfrm>
              <a:off x="-36512" y="3090391"/>
              <a:ext cx="12241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signal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is </a:t>
              </a:r>
              <a:b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disregarded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b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goal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counts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cxnSp>
          <p:nvCxnSpPr>
            <p:cNvPr id="38" name="Suora yhdysviiva 37">
              <a:extLst>
                <a:ext uri="{FF2B5EF4-FFF2-40B4-BE49-F238E27FC236}">
                  <a16:creationId xmlns:a16="http://schemas.microsoft.com/office/drawing/2014/main" id="{D3DCD369-3CCA-EC55-5350-2FB9BBAF6F45}"/>
                </a:ext>
              </a:extLst>
            </p:cNvPr>
            <p:cNvCxnSpPr>
              <a:cxnSpLocks/>
            </p:cNvCxnSpPr>
            <p:nvPr/>
          </p:nvCxnSpPr>
          <p:spPr>
            <a:xfrm>
              <a:off x="2737715" y="2412519"/>
              <a:ext cx="0" cy="663151"/>
            </a:xfrm>
            <a:prstGeom prst="line">
              <a:avLst/>
            </a:prstGeom>
            <a:ln w="63500" cap="rnd">
              <a:solidFill>
                <a:srgbClr val="00A65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uunnikas 38">
              <a:extLst>
                <a:ext uri="{FF2B5EF4-FFF2-40B4-BE49-F238E27FC236}">
                  <a16:creationId xmlns:a16="http://schemas.microsoft.com/office/drawing/2014/main" id="{D5D50336-AB30-ABC6-1509-3D926703204C}"/>
                </a:ext>
              </a:extLst>
            </p:cNvPr>
            <p:cNvSpPr/>
            <p:nvPr/>
          </p:nvSpPr>
          <p:spPr>
            <a:xfrm>
              <a:off x="2381059" y="2534919"/>
              <a:ext cx="720078" cy="245913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/>
              <a:r>
                <a:rPr lang="fi-FI" sz="12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Yes</a:t>
              </a:r>
              <a:endPara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949005CB-31DD-0DEE-251B-36D356331BB4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578801" y="2533526"/>
              <a:ext cx="2751" cy="1648143"/>
            </a:xfrm>
            <a:prstGeom prst="line">
              <a:avLst/>
            </a:prstGeom>
            <a:ln w="63500" cap="rnd">
              <a:solidFill>
                <a:srgbClr val="00A651">
                  <a:alpha val="40000"/>
                </a:srgb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iruutu 45">
              <a:extLst>
                <a:ext uri="{FF2B5EF4-FFF2-40B4-BE49-F238E27FC236}">
                  <a16:creationId xmlns:a16="http://schemas.microsoft.com/office/drawing/2014/main" id="{05C96D00-5891-C031-DED9-33BF48673879}"/>
                </a:ext>
              </a:extLst>
            </p:cNvPr>
            <p:cNvSpPr txBox="1"/>
            <p:nvPr/>
          </p:nvSpPr>
          <p:spPr>
            <a:xfrm>
              <a:off x="827584" y="4155926"/>
              <a:ext cx="2307009" cy="400110"/>
            </a:xfrm>
            <a:prstGeom prst="rect">
              <a:avLst/>
            </a:prstGeom>
            <a:noFill/>
            <a:effectLst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goal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counts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SC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signal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is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disregarded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</p:txBody>
        </p:sp>
        <p:cxnSp>
          <p:nvCxnSpPr>
            <p:cNvPr id="48" name="Suora yhdysviiva 47">
              <a:extLst>
                <a:ext uri="{FF2B5EF4-FFF2-40B4-BE49-F238E27FC236}">
                  <a16:creationId xmlns:a16="http://schemas.microsoft.com/office/drawing/2014/main" id="{E51426AA-7037-DD4D-F3DF-E861E15AD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5816" y="4267042"/>
              <a:ext cx="3295659" cy="5452"/>
            </a:xfrm>
            <a:prstGeom prst="line">
              <a:avLst/>
            </a:prstGeom>
            <a:ln w="63500" cap="rnd">
              <a:solidFill>
                <a:srgbClr val="00A651">
                  <a:alpha val="40000"/>
                </a:srgb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iruutu 49">
              <a:extLst>
                <a:ext uri="{FF2B5EF4-FFF2-40B4-BE49-F238E27FC236}">
                  <a16:creationId xmlns:a16="http://schemas.microsoft.com/office/drawing/2014/main" id="{6D5EA54D-B443-4417-9278-DA63FF76C179}"/>
                </a:ext>
              </a:extLst>
            </p:cNvPr>
            <p:cNvSpPr txBox="1"/>
            <p:nvPr/>
          </p:nvSpPr>
          <p:spPr>
            <a:xfrm>
              <a:off x="6325713" y="4155926"/>
              <a:ext cx="11790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goal shall </a:t>
              </a:r>
              <a:br>
                <a:rPr lang="en-GB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 count.</a:t>
              </a:r>
            </a:p>
          </p:txBody>
        </p:sp>
        <p:sp>
          <p:nvSpPr>
            <p:cNvPr id="52" name="Suunnikas 51">
              <a:extLst>
                <a:ext uri="{FF2B5EF4-FFF2-40B4-BE49-F238E27FC236}">
                  <a16:creationId xmlns:a16="http://schemas.microsoft.com/office/drawing/2014/main" id="{C8E769AA-7E7E-C59C-7B5D-34D7ED72BC7B}"/>
                </a:ext>
              </a:extLst>
            </p:cNvPr>
            <p:cNvSpPr/>
            <p:nvPr/>
          </p:nvSpPr>
          <p:spPr>
            <a:xfrm>
              <a:off x="3275856" y="4125729"/>
              <a:ext cx="720078" cy="245913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/>
              <a:r>
                <a:rPr lang="fi-FI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</a:p>
          </p:txBody>
        </p:sp>
        <p:cxnSp>
          <p:nvCxnSpPr>
            <p:cNvPr id="54" name="Suora yhdysviiva 53">
              <a:extLst>
                <a:ext uri="{FF2B5EF4-FFF2-40B4-BE49-F238E27FC236}">
                  <a16:creationId xmlns:a16="http://schemas.microsoft.com/office/drawing/2014/main" id="{CF0C4E10-90FE-5ECD-C5DD-6E85CDDA9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2275" y="4536000"/>
              <a:ext cx="3907" cy="207832"/>
            </a:xfrm>
            <a:prstGeom prst="line">
              <a:avLst/>
            </a:prstGeom>
            <a:ln w="63500" cap="flat">
              <a:solidFill>
                <a:srgbClr val="00A651">
                  <a:alpha val="40000"/>
                </a:srgbClr>
              </a:solidFill>
              <a:miter lim="800000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iruutu 66">
              <a:extLst>
                <a:ext uri="{FF2B5EF4-FFF2-40B4-BE49-F238E27FC236}">
                  <a16:creationId xmlns:a16="http://schemas.microsoft.com/office/drawing/2014/main" id="{19D6D0EA-E16E-16C3-1C5F-3698C083E259}"/>
                </a:ext>
              </a:extLst>
            </p:cNvPr>
            <p:cNvSpPr txBox="1"/>
            <p:nvPr/>
          </p:nvSpPr>
          <p:spPr>
            <a:xfrm>
              <a:off x="807845" y="4690927"/>
              <a:ext cx="752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Throw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-in for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team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that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had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control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ball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when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referees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stopped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game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from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nearest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to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where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ball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was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located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when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game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was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stopped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free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throws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if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applicable</a:t>
              </a:r>
              <a:r>
                <a:rPr lang="fi-FI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 </a:t>
              </a:r>
            </a:p>
          </p:txBody>
        </p:sp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EC535957-D9EA-8065-3B15-8CBB7F83C201}"/>
                </a:ext>
              </a:extLst>
            </p:cNvPr>
            <p:cNvSpPr txBox="1"/>
            <p:nvPr/>
          </p:nvSpPr>
          <p:spPr>
            <a:xfrm>
              <a:off x="6108922" y="2493602"/>
              <a:ext cx="30910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Time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limit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for IRS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ended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original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decision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remains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1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valid</a:t>
              </a:r>
              <a:r>
                <a:rPr lang="fi-FI" sz="11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 </a:t>
              </a:r>
            </a:p>
          </p:txBody>
        </p:sp>
        <p:cxnSp>
          <p:nvCxnSpPr>
            <p:cNvPr id="70" name="Suora yhdysviiva 69">
              <a:extLst>
                <a:ext uri="{FF2B5EF4-FFF2-40B4-BE49-F238E27FC236}">
                  <a16:creationId xmlns:a16="http://schemas.microsoft.com/office/drawing/2014/main" id="{E09B4C23-AF65-1CD6-8BE1-7CE336D061ED}"/>
                </a:ext>
              </a:extLst>
            </p:cNvPr>
            <p:cNvCxnSpPr>
              <a:cxnSpLocks/>
            </p:cNvCxnSpPr>
            <p:nvPr/>
          </p:nvCxnSpPr>
          <p:spPr>
            <a:xfrm>
              <a:off x="7661215" y="1994837"/>
              <a:ext cx="0" cy="547777"/>
            </a:xfrm>
            <a:prstGeom prst="line">
              <a:avLst/>
            </a:prstGeom>
            <a:ln w="63500" cap="rnd">
              <a:solidFill>
                <a:srgbClr val="00A65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uunnikas 14">
              <a:extLst>
                <a:ext uri="{FF2B5EF4-FFF2-40B4-BE49-F238E27FC236}">
                  <a16:creationId xmlns:a16="http://schemas.microsoft.com/office/drawing/2014/main" id="{2B38E17C-6113-49FA-E89A-5CC156BB44B6}"/>
                </a:ext>
              </a:extLst>
            </p:cNvPr>
            <p:cNvSpPr/>
            <p:nvPr/>
          </p:nvSpPr>
          <p:spPr>
            <a:xfrm>
              <a:off x="6552020" y="1796815"/>
              <a:ext cx="2232000" cy="396044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240"/>
                </a:lnSpc>
              </a:pPr>
              <a:r>
                <a:rPr lang="en-GB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After the ball is live following 1</a:t>
              </a:r>
              <a:r>
                <a:rPr lang="en-GB" sz="1000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</a:t>
              </a:r>
              <a:r>
                <a:rPr lang="en-GB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stop by referees</a:t>
              </a:r>
            </a:p>
          </p:txBody>
        </p:sp>
        <p:sp>
          <p:nvSpPr>
            <p:cNvPr id="21" name="Suunnikas 20">
              <a:extLst>
                <a:ext uri="{FF2B5EF4-FFF2-40B4-BE49-F238E27FC236}">
                  <a16:creationId xmlns:a16="http://schemas.microsoft.com/office/drawing/2014/main" id="{91C32D3F-933E-82DD-1A68-D6A1F7AABD0B}"/>
                </a:ext>
              </a:extLst>
            </p:cNvPr>
            <p:cNvSpPr/>
            <p:nvPr/>
          </p:nvSpPr>
          <p:spPr>
            <a:xfrm>
              <a:off x="3131840" y="1819880"/>
              <a:ext cx="2909037" cy="427386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ctr"/>
            <a:lstStyle/>
            <a:p>
              <a:pPr algn="ctr">
                <a:lnSpc>
                  <a:spcPts val="1600"/>
                </a:lnSpc>
              </a:pP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Referees stop the game </a:t>
              </a:r>
              <a:b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an IRS review</a:t>
              </a:r>
            </a:p>
          </p:txBody>
        </p:sp>
        <p:sp>
          <p:nvSpPr>
            <p:cNvPr id="29" name="Suunnikas 28">
              <a:extLst>
                <a:ext uri="{FF2B5EF4-FFF2-40B4-BE49-F238E27FC236}">
                  <a16:creationId xmlns:a16="http://schemas.microsoft.com/office/drawing/2014/main" id="{AD29A98F-CA8C-2924-9DF4-03F39C9F58A0}"/>
                </a:ext>
              </a:extLst>
            </p:cNvPr>
            <p:cNvSpPr/>
            <p:nvPr/>
          </p:nvSpPr>
          <p:spPr>
            <a:xfrm>
              <a:off x="3462801" y="2376572"/>
              <a:ext cx="2232000" cy="396044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6800" rIns="0" bIns="4680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After the ball is live for the throw-in after the basket</a:t>
              </a:r>
            </a:p>
          </p:txBody>
        </p:sp>
        <p:sp>
          <p:nvSpPr>
            <p:cNvPr id="49" name="Suunnikas 48">
              <a:extLst>
                <a:ext uri="{FF2B5EF4-FFF2-40B4-BE49-F238E27FC236}">
                  <a16:creationId xmlns:a16="http://schemas.microsoft.com/office/drawing/2014/main" id="{FDD3FECF-CE4D-2C27-8B02-F41E9026BCFA}"/>
                </a:ext>
              </a:extLst>
            </p:cNvPr>
            <p:cNvSpPr/>
            <p:nvPr/>
          </p:nvSpPr>
          <p:spPr>
            <a:xfrm>
              <a:off x="5148064" y="4125729"/>
              <a:ext cx="720078" cy="245913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/>
              <a:r>
                <a:rPr lang="fi-FI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Yes</a:t>
              </a:r>
              <a:endParaRPr lang="fi-F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1" name="Suora yhdysviiva 90">
              <a:extLst>
                <a:ext uri="{FF2B5EF4-FFF2-40B4-BE49-F238E27FC236}">
                  <a16:creationId xmlns:a16="http://schemas.microsoft.com/office/drawing/2014/main" id="{01E3C9CC-F0D8-0407-B6C0-37FDA308B5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345" y="4536000"/>
              <a:ext cx="3907" cy="207832"/>
            </a:xfrm>
            <a:prstGeom prst="line">
              <a:avLst/>
            </a:prstGeom>
            <a:ln w="63500" cap="flat">
              <a:solidFill>
                <a:srgbClr val="00A651">
                  <a:alpha val="40000"/>
                </a:srgbClr>
              </a:solidFill>
              <a:miter lim="800000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kstiruutu 46">
              <a:extLst>
                <a:ext uri="{FF2B5EF4-FFF2-40B4-BE49-F238E27FC236}">
                  <a16:creationId xmlns:a16="http://schemas.microsoft.com/office/drawing/2014/main" id="{608CBB26-2C2E-6924-5440-806D851A0721}"/>
                </a:ext>
              </a:extLst>
            </p:cNvPr>
            <p:cNvSpPr txBox="1"/>
            <p:nvPr/>
          </p:nvSpPr>
          <p:spPr>
            <a:xfrm>
              <a:off x="4190590" y="4181669"/>
              <a:ext cx="77642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GB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Violation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1CAAA1-C327-2F2E-A1DB-49AB62B7A454}"/>
                </a:ext>
              </a:extLst>
            </p:cNvPr>
            <p:cNvSpPr txBox="1"/>
            <p:nvPr/>
          </p:nvSpPr>
          <p:spPr>
            <a:xfrm>
              <a:off x="1410569" y="1485037"/>
              <a:ext cx="493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(A)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560120-4E83-9AF8-A968-B4CC597D19E9}"/>
                </a:ext>
              </a:extLst>
            </p:cNvPr>
            <p:cNvSpPr txBox="1"/>
            <p:nvPr/>
          </p:nvSpPr>
          <p:spPr>
            <a:xfrm>
              <a:off x="7435879" y="1480027"/>
              <a:ext cx="464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61EB4C3-BC0A-724C-A16E-3EDE7E662969}"/>
                </a:ext>
              </a:extLst>
            </p:cNvPr>
            <p:cNvCxnSpPr/>
            <p:nvPr/>
          </p:nvCxnSpPr>
          <p:spPr>
            <a:xfrm>
              <a:off x="502458" y="1393391"/>
              <a:ext cx="432048" cy="3600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F90AC3EF-2941-8AEC-AFE4-9203DDDAD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8906" y="1209709"/>
              <a:ext cx="720077" cy="847941"/>
            </a:xfrm>
            <a:prstGeom prst="rect">
              <a:avLst/>
            </a:prstGeom>
          </p:spPr>
        </p:pic>
        <p:sp>
          <p:nvSpPr>
            <p:cNvPr id="7" name="Pyöristetty suorakulmio 6">
              <a:extLst>
                <a:ext uri="{FF2B5EF4-FFF2-40B4-BE49-F238E27FC236}">
                  <a16:creationId xmlns:a16="http://schemas.microsoft.com/office/drawing/2014/main" id="{0D8A8E3A-A505-FBEE-FAAA-B9F475276C17}"/>
                </a:ext>
              </a:extLst>
            </p:cNvPr>
            <p:cNvSpPr/>
            <p:nvPr/>
          </p:nvSpPr>
          <p:spPr>
            <a:xfrm>
              <a:off x="4436768" y="2811327"/>
              <a:ext cx="288032" cy="2622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E61953-3408-B614-172E-092D93AD5A5C}"/>
                </a:ext>
              </a:extLst>
            </p:cNvPr>
            <p:cNvSpPr txBox="1"/>
            <p:nvPr/>
          </p:nvSpPr>
          <p:spPr>
            <a:xfrm>
              <a:off x="4354217" y="2790745"/>
              <a:ext cx="464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397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772CA-DCA0-DB43-8A4D-DA6C0E6B6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Appendix</a:t>
            </a:r>
            <a:r>
              <a:rPr lang="es-ES" dirty="0"/>
              <a:t> F – </a:t>
            </a:r>
            <a:r>
              <a:rPr lang="es-ES" dirty="0" err="1"/>
              <a:t>Instant</a:t>
            </a:r>
            <a:r>
              <a:rPr lang="es-ES" dirty="0"/>
              <a:t> Replay </a:t>
            </a:r>
            <a:r>
              <a:rPr lang="es-ES" dirty="0" err="1"/>
              <a:t>System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7C14B53-1167-8688-7D08-3E93628CBF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L2M – </a:t>
            </a:r>
            <a:r>
              <a:rPr lang="fi-FI" dirty="0" err="1"/>
              <a:t>Goaltending</a:t>
            </a:r>
            <a:r>
              <a:rPr lang="fi-FI" dirty="0"/>
              <a:t> &amp; </a:t>
            </a:r>
            <a:r>
              <a:rPr lang="fi-FI" dirty="0" err="1"/>
              <a:t>Basket</a:t>
            </a:r>
            <a:r>
              <a:rPr lang="fi-FI" dirty="0"/>
              <a:t> </a:t>
            </a:r>
            <a:r>
              <a:rPr lang="fi-FI" dirty="0" err="1"/>
              <a:t>Interference</a:t>
            </a:r>
            <a:endParaRPr lang="fi-FI" dirty="0"/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2AC3BCE9-51F2-847C-9FA6-6962240E5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15933"/>
              </p:ext>
            </p:extLst>
          </p:nvPr>
        </p:nvGraphicFramePr>
        <p:xfrm>
          <a:off x="270235" y="2474437"/>
          <a:ext cx="5724159" cy="249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53">
                  <a:extLst>
                    <a:ext uri="{9D8B030D-6E8A-4147-A177-3AD203B41FA5}">
                      <a16:colId xmlns:a16="http://schemas.microsoft.com/office/drawing/2014/main" val="3756081237"/>
                    </a:ext>
                  </a:extLst>
                </a:gridCol>
                <a:gridCol w="1908053">
                  <a:extLst>
                    <a:ext uri="{9D8B030D-6E8A-4147-A177-3AD203B41FA5}">
                      <a16:colId xmlns:a16="http://schemas.microsoft.com/office/drawing/2014/main" val="3313503958"/>
                    </a:ext>
                  </a:extLst>
                </a:gridCol>
                <a:gridCol w="1908053">
                  <a:extLst>
                    <a:ext uri="{9D8B030D-6E8A-4147-A177-3AD203B41FA5}">
                      <a16:colId xmlns:a16="http://schemas.microsoft.com/office/drawing/2014/main" val="3544905964"/>
                    </a:ext>
                  </a:extLst>
                </a:gridCol>
              </a:tblGrid>
              <a:tr h="114099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(A)</a:t>
                      </a:r>
                    </a:p>
                    <a:p>
                      <a:pPr algn="ctr"/>
                      <a:r>
                        <a:rPr lang="en-GB" sz="1100" b="1" i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valid basket scored</a:t>
                      </a:r>
                    </a:p>
                  </a:txBody>
                  <a:tcPr marT="10800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(B)</a:t>
                      </a:r>
                    </a:p>
                    <a:p>
                      <a:pPr algn="ctr"/>
                      <a:r>
                        <a:rPr lang="en-GB" sz="1100" b="1" i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player has gained an immediate and clear control of the ball (incl. OOB)</a:t>
                      </a:r>
                    </a:p>
                  </a:txBody>
                  <a:tcPr marT="10800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Neither team has gained an immediate and clear control of the ball</a:t>
                      </a:r>
                    </a:p>
                  </a:txBody>
                  <a:tcPr marT="10800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94082"/>
                  </a:ext>
                </a:extLst>
              </a:tr>
              <a:tr h="128639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Throw-in from </a:t>
                      </a:r>
                      <a:br>
                        <a:rPr lang="en-GB" sz="1200" b="0" i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200" b="0" i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endline</a:t>
                      </a:r>
                    </a:p>
                  </a:txBody>
                  <a:tcPr marT="39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Throw-in from </a:t>
                      </a:r>
                      <a:br>
                        <a:rPr lang="en-GB" sz="1200" b="0" i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200" b="0" i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place nearest to where the ball was when the game stopped</a:t>
                      </a:r>
                    </a:p>
                  </a:txBody>
                  <a:tcPr marT="39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200" b="0" i="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jump ball </a:t>
                      </a:r>
                      <a:br>
                        <a:rPr lang="en-GB" sz="1200" b="0" i="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200" b="0" i="0" kern="1200" noProof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situation </a:t>
                      </a:r>
                    </a:p>
                  </a:txBody>
                  <a:tcPr marT="39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86388"/>
                  </a:ext>
                </a:extLst>
              </a:tr>
            </a:tbl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C2063F-968C-37A5-80D7-34D171B7F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446549"/>
              </p:ext>
            </p:extLst>
          </p:nvPr>
        </p:nvGraphicFramePr>
        <p:xfrm>
          <a:off x="251976" y="1796952"/>
          <a:ext cx="5760640" cy="55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lanuoli 4">
            <a:extLst>
              <a:ext uri="{FF2B5EF4-FFF2-40B4-BE49-F238E27FC236}">
                <a16:creationId xmlns:a16="http://schemas.microsoft.com/office/drawing/2014/main" id="{9FFEAC77-082E-98FB-62C1-5DD65C6CD05E}"/>
              </a:ext>
            </a:extLst>
          </p:cNvPr>
          <p:cNvSpPr/>
          <p:nvPr/>
        </p:nvSpPr>
        <p:spPr>
          <a:xfrm>
            <a:off x="2987824" y="3507902"/>
            <a:ext cx="288032" cy="4320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Alanuoli 5">
            <a:extLst>
              <a:ext uri="{FF2B5EF4-FFF2-40B4-BE49-F238E27FC236}">
                <a16:creationId xmlns:a16="http://schemas.microsoft.com/office/drawing/2014/main" id="{A78D8AF8-9DCE-E45D-D42D-69519E7380DE}"/>
              </a:ext>
            </a:extLst>
          </p:cNvPr>
          <p:cNvSpPr/>
          <p:nvPr/>
        </p:nvSpPr>
        <p:spPr>
          <a:xfrm>
            <a:off x="4896000" y="3507854"/>
            <a:ext cx="288032" cy="4320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ian numeron paikkamerkki 1">
            <a:extLst>
              <a:ext uri="{FF2B5EF4-FFF2-40B4-BE49-F238E27FC236}">
                <a16:creationId xmlns:a16="http://schemas.microsoft.com/office/drawing/2014/main" id="{842AC37F-B9AF-A544-0464-70BE17FE78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pic>
        <p:nvPicPr>
          <p:cNvPr id="14" name="Kuvan paikkamerkki 13" descr="Kuva, joka sisältää kohteen henkilö, urheilu, yleisurheilu, koripallo&#10;&#10;Kuvaus luotu automaattisesti">
            <a:extLst>
              <a:ext uri="{FF2B5EF4-FFF2-40B4-BE49-F238E27FC236}">
                <a16:creationId xmlns:a16="http://schemas.microsoft.com/office/drawing/2014/main" id="{3E4BD4D7-C910-4F63-1645-E6DCACF74F8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/>
          <a:srcRect l="14324" r="14324"/>
          <a:stretch>
            <a:fillRect/>
          </a:stretch>
        </p:blipFill>
        <p:spPr/>
      </p:pic>
      <p:sp>
        <p:nvSpPr>
          <p:cNvPr id="13" name="Alanuoli 4">
            <a:extLst>
              <a:ext uri="{FF2B5EF4-FFF2-40B4-BE49-F238E27FC236}">
                <a16:creationId xmlns:a16="http://schemas.microsoft.com/office/drawing/2014/main" id="{2C472E72-998B-4A00-ECE7-FB55F4AC33A1}"/>
              </a:ext>
            </a:extLst>
          </p:cNvPr>
          <p:cNvSpPr/>
          <p:nvPr/>
        </p:nvSpPr>
        <p:spPr>
          <a:xfrm>
            <a:off x="1074653" y="3507902"/>
            <a:ext cx="288032" cy="4320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61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henkilö, pöytä&#10;&#10;Kuvaus luotu automaattisesti">
            <a:extLst>
              <a:ext uri="{FF2B5EF4-FFF2-40B4-BE49-F238E27FC236}">
                <a16:creationId xmlns:a16="http://schemas.microsoft.com/office/drawing/2014/main" id="{256C51A2-15BB-FE2D-958F-5263AB26F49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18282" t="-11657" r="45866" b="11657"/>
          <a:stretch/>
        </p:blipFill>
        <p:spPr>
          <a:xfrm>
            <a:off x="6338501" y="0"/>
            <a:ext cx="2805499" cy="51435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772CA-DCA0-DB43-8A4D-DA6C0E6B6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err="1"/>
              <a:t>Appendix</a:t>
            </a:r>
            <a:r>
              <a:rPr lang="es-ES" dirty="0"/>
              <a:t> F – </a:t>
            </a:r>
            <a:r>
              <a:rPr lang="es-ES" dirty="0" err="1"/>
              <a:t>Instant</a:t>
            </a:r>
            <a:r>
              <a:rPr lang="es-ES" dirty="0"/>
              <a:t> Replay </a:t>
            </a:r>
            <a:r>
              <a:rPr lang="es-ES" dirty="0" err="1"/>
              <a:t>System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1D38F5-FD7F-CB4F-A8D4-678C1D799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Head </a:t>
            </a:r>
            <a:r>
              <a:rPr lang="es-ES" dirty="0" err="1"/>
              <a:t>Coach’s</a:t>
            </a:r>
            <a:r>
              <a:rPr lang="es-ES" dirty="0"/>
              <a:t> </a:t>
            </a:r>
            <a:r>
              <a:rPr lang="es-ES" dirty="0" err="1"/>
              <a:t>Challenge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D265D-4AEE-DC46-BE03-AAC29F2612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 all games where the Instant Replay System (IRS) is applied the coach may request a head coach’s challenge. 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 err="1"/>
              <a:t>i</a:t>
            </a:r>
            <a:r>
              <a:rPr lang="en-US" sz="1800" dirty="0"/>
              <a:t>. e. Ask the referees to verify their decision by using the IRS to review the game situation.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Dian numeron paikkamerkki 1">
            <a:extLst>
              <a:ext uri="{FF2B5EF4-FFF2-40B4-BE49-F238E27FC236}">
                <a16:creationId xmlns:a16="http://schemas.microsoft.com/office/drawing/2014/main" id="{184D9DC0-71DD-53A7-CEC6-5547E2EA26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016AE87-3146-3AAC-8747-52CF95D8D5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Appendix</a:t>
            </a:r>
            <a:r>
              <a:rPr lang="es-ES" dirty="0"/>
              <a:t> F – </a:t>
            </a:r>
            <a:r>
              <a:rPr lang="es-ES" dirty="0" err="1"/>
              <a:t>Instant</a:t>
            </a:r>
            <a:r>
              <a:rPr lang="es-ES" dirty="0"/>
              <a:t> Replay </a:t>
            </a:r>
            <a:r>
              <a:rPr lang="es-ES" dirty="0" err="1"/>
              <a:t>System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3ED343-F8C7-52B2-2BA2-C95E9A4194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Head </a:t>
            </a:r>
            <a:r>
              <a:rPr lang="es-ES" dirty="0" err="1"/>
              <a:t>Coach’s</a:t>
            </a:r>
            <a:r>
              <a:rPr lang="es-ES" dirty="0"/>
              <a:t> </a:t>
            </a:r>
            <a:r>
              <a:rPr lang="es-ES" dirty="0" err="1"/>
              <a:t>Challenge</a:t>
            </a:r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C9B9C8-745B-F015-27C2-FD2B80EB86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790378"/>
            <a:ext cx="5040561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The Rule</a:t>
            </a:r>
          </a:p>
          <a:p>
            <a:endParaRPr lang="en-GB" sz="1300" dirty="0"/>
          </a:p>
          <a:p>
            <a:r>
              <a:rPr lang="en-GB" sz="1600" dirty="0"/>
              <a:t>Only </a:t>
            </a:r>
            <a:r>
              <a:rPr lang="en-GB" sz="1600" b="1" dirty="0">
                <a:highlight>
                  <a:srgbClr val="FFFF00"/>
                </a:highlight>
              </a:rPr>
              <a:t>one</a:t>
            </a:r>
            <a:r>
              <a:rPr lang="en-GB" sz="1600" b="1" dirty="0"/>
              <a:t> head coach’s challenge </a:t>
            </a:r>
            <a:r>
              <a:rPr lang="en-GB" sz="1600" b="1" dirty="0">
                <a:highlight>
                  <a:srgbClr val="FFFF00"/>
                </a:highlight>
              </a:rPr>
              <a:t>granted per team</a:t>
            </a:r>
            <a:r>
              <a:rPr lang="en-GB" sz="1600" dirty="0"/>
              <a:t>,  regardless of whether the challenge is successful or not.</a:t>
            </a:r>
          </a:p>
          <a:p>
            <a:endParaRPr lang="en-GB" sz="1300" dirty="0"/>
          </a:p>
          <a:p>
            <a:r>
              <a:rPr lang="en-GB" sz="1600" dirty="0"/>
              <a:t>Only situations as in the Article F.3 may be challenged, </a:t>
            </a:r>
            <a:r>
              <a:rPr lang="en-GB" sz="1600" b="1" dirty="0">
                <a:highlight>
                  <a:srgbClr val="FFFF00"/>
                </a:highlight>
              </a:rPr>
              <a:t>without</a:t>
            </a:r>
            <a:r>
              <a:rPr lang="en-GB" sz="1600" dirty="0">
                <a:highlight>
                  <a:srgbClr val="FFFF00"/>
                </a:highlight>
              </a:rPr>
              <a:t> </a:t>
            </a:r>
            <a:r>
              <a:rPr lang="en-GB" sz="1600" b="1" dirty="0">
                <a:highlight>
                  <a:srgbClr val="FFFF00"/>
                </a:highlight>
              </a:rPr>
              <a:t>time restrictions</a:t>
            </a:r>
            <a:r>
              <a:rPr lang="en-GB" sz="1600" dirty="0">
                <a:highlight>
                  <a:srgbClr val="FFFF00"/>
                </a:highlight>
              </a:rPr>
              <a:t>. </a:t>
            </a:r>
            <a:br>
              <a:rPr lang="en-GB" sz="1600" dirty="0"/>
            </a:br>
            <a:endParaRPr lang="en-GB" sz="1300" dirty="0"/>
          </a:p>
          <a:p>
            <a:r>
              <a:rPr lang="en-GB" dirty="0"/>
              <a:t>The head coach’s challenge may be requested at any time in the game. </a:t>
            </a:r>
            <a:r>
              <a:rPr lang="en-GB" sz="1600" dirty="0"/>
              <a:t>The request shall be final and irreversible.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FAD8A95-6DD2-4B62-481A-33B4A61D8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" t="15001" r="49388" b="75616"/>
          <a:stretch/>
        </p:blipFill>
        <p:spPr>
          <a:xfrm>
            <a:off x="5724128" y="2150845"/>
            <a:ext cx="3024336" cy="84180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4" name="Elipse 7">
            <a:extLst>
              <a:ext uri="{FF2B5EF4-FFF2-40B4-BE49-F238E27FC236}">
                <a16:creationId xmlns:a16="http://schemas.microsoft.com/office/drawing/2014/main" id="{43BB510A-F602-8B32-16AE-BBB50A31622D}"/>
              </a:ext>
            </a:extLst>
          </p:cNvPr>
          <p:cNvSpPr/>
          <p:nvPr/>
        </p:nvSpPr>
        <p:spPr>
          <a:xfrm>
            <a:off x="7092280" y="2678717"/>
            <a:ext cx="936104" cy="4640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Dian numeron paikkamerkki 1">
            <a:extLst>
              <a:ext uri="{FF2B5EF4-FFF2-40B4-BE49-F238E27FC236}">
                <a16:creationId xmlns:a16="http://schemas.microsoft.com/office/drawing/2014/main" id="{61A73F2C-6AC4-5CCB-032F-0963B9EEDD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53B1CB1D-EA72-04AC-6732-EAD4072BB7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Appendix</a:t>
            </a:r>
            <a:r>
              <a:rPr lang="es-ES" dirty="0"/>
              <a:t> F – </a:t>
            </a:r>
            <a:r>
              <a:rPr lang="es-ES" dirty="0" err="1"/>
              <a:t>Instant</a:t>
            </a:r>
            <a:r>
              <a:rPr lang="es-ES" dirty="0"/>
              <a:t> Replay </a:t>
            </a:r>
            <a:r>
              <a:rPr lang="es-ES" dirty="0" err="1"/>
              <a:t>System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C9B9C8-745B-F015-27C2-FD2B80EB86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GB" sz="1900" dirty="0"/>
              <a:t>Head Coach’s Challenge 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3FA3FF7-7B2B-FD64-9005-488A0B0132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634400"/>
            <a:ext cx="6120681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/>
              <a:t>Procedure</a:t>
            </a:r>
            <a:endParaRPr lang="fi-FI" b="1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B19E5F"/>
              </a:buClr>
              <a:buFont typeface="+mj-lt"/>
              <a:buAutoNum type="arabicPeriod"/>
            </a:pPr>
            <a:r>
              <a:rPr lang="en-GB" dirty="0"/>
              <a:t>Visual contact with the nearest referee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/>
            </a:pPr>
            <a:r>
              <a:rPr lang="en-GB" dirty="0"/>
              <a:t>Say loudly in English “challenge” and show the signal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/>
            </a:pPr>
            <a:r>
              <a:rPr lang="en-GB" dirty="0"/>
              <a:t>Must request at the latest when game is stopped for the first time after the decision to be reviewed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 startAt="4"/>
            </a:pPr>
            <a:r>
              <a:rPr lang="en-GB" dirty="0"/>
              <a:t>Indicate the situation to be reviewed to the nearest referee 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 startAt="4"/>
            </a:pPr>
            <a:r>
              <a:rPr lang="en-GB" dirty="0"/>
              <a:t>Referees confirm the requested challenge is valid and the head coach’s challenge has been granted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/>
            </a:pP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32F9D-2597-F761-854A-83C55E14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72" y="1204997"/>
            <a:ext cx="1710000" cy="3638962"/>
          </a:xfrm>
          <a:prstGeom prst="rect">
            <a:avLst/>
          </a:prstGeom>
        </p:spPr>
      </p:pic>
      <p:sp>
        <p:nvSpPr>
          <p:cNvPr id="10" name="Nuoli oikealle 9">
            <a:extLst>
              <a:ext uri="{FF2B5EF4-FFF2-40B4-BE49-F238E27FC236}">
                <a16:creationId xmlns:a16="http://schemas.microsoft.com/office/drawing/2014/main" id="{B5C0F4F6-AF66-AA23-0B50-1044126CC68F}"/>
              </a:ext>
            </a:extLst>
          </p:cNvPr>
          <p:cNvSpPr/>
          <p:nvPr/>
        </p:nvSpPr>
        <p:spPr>
          <a:xfrm>
            <a:off x="6493859" y="2355726"/>
            <a:ext cx="511075" cy="308322"/>
          </a:xfrm>
          <a:prstGeom prst="rightArrow">
            <a:avLst/>
          </a:prstGeom>
          <a:solidFill>
            <a:srgbClr val="ED1C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7EEE13C-91D9-568F-4114-B3016241D2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88B7894B-FEBA-CF74-E6FD-08C61AD7C194}"/>
              </a:ext>
            </a:extLst>
          </p:cNvPr>
          <p:cNvSpPr/>
          <p:nvPr/>
        </p:nvSpPr>
        <p:spPr>
          <a:xfrm>
            <a:off x="464154" y="1779662"/>
            <a:ext cx="3747805" cy="2808312"/>
          </a:xfrm>
          <a:prstGeom prst="snipRoundRect">
            <a:avLst>
              <a:gd name="adj1" fmla="val 0"/>
              <a:gd name="adj2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8 	End of playing time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34/37 	Throw-in foul – L2M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37 	Unsportsmanlike foul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	- C4 improved wording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	- C5 eliminated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Appendix A 	Referee’ Signals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Appendix F 	Instant Replay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	- New text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	- Goaltending &amp; Interference</a:t>
            </a:r>
          </a:p>
          <a:p>
            <a:pPr marL="9525">
              <a:lnSpc>
                <a:spcPct val="150000"/>
              </a:lnSpc>
              <a:tabLst>
                <a:tab pos="889000" algn="l"/>
              </a:tabLst>
            </a:pPr>
            <a:r>
              <a:rPr lang="en-GB" sz="1200" b="1" spc="-2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	- Head Coach Challenge (HCC)</a:t>
            </a:r>
          </a:p>
        </p:txBody>
      </p:sp>
      <p:sp>
        <p:nvSpPr>
          <p:cNvPr id="15" name="Snip Diagonal Corner Rectangle 13">
            <a:extLst>
              <a:ext uri="{FF2B5EF4-FFF2-40B4-BE49-F238E27FC236}">
                <a16:creationId xmlns:a16="http://schemas.microsoft.com/office/drawing/2014/main" id="{38D8EFB4-66BB-F5D1-E6C3-5A98A1B4B4D5}"/>
              </a:ext>
            </a:extLst>
          </p:cNvPr>
          <p:cNvSpPr/>
          <p:nvPr/>
        </p:nvSpPr>
        <p:spPr>
          <a:xfrm>
            <a:off x="464154" y="1338390"/>
            <a:ext cx="3243749" cy="329394"/>
          </a:xfrm>
          <a:prstGeom prst="snipRound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20000"/>
              </a:lnSpc>
            </a:pPr>
            <a:r>
              <a:rPr lang="en-US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D10814-4082-A12E-FE01-D0C62EE05B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2</a:t>
            </a:fld>
            <a:endParaRPr lang="en-US" altLang="x-none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B59890-8304-B6DA-BCEB-9D6B9FE6A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Overview of the changes</a:t>
            </a:r>
          </a:p>
        </p:txBody>
      </p:sp>
      <p:sp>
        <p:nvSpPr>
          <p:cNvPr id="6" name="Snip Diagonal Corner Rectangle 13">
            <a:extLst>
              <a:ext uri="{FF2B5EF4-FFF2-40B4-BE49-F238E27FC236}">
                <a16:creationId xmlns:a16="http://schemas.microsoft.com/office/drawing/2014/main" id="{D4EA9719-770C-9B89-09A1-F55AA887D681}"/>
              </a:ext>
            </a:extLst>
          </p:cNvPr>
          <p:cNvSpPr/>
          <p:nvPr/>
        </p:nvSpPr>
        <p:spPr>
          <a:xfrm>
            <a:off x="4499991" y="1779662"/>
            <a:ext cx="3747805" cy="2808312"/>
          </a:xfrm>
          <a:prstGeom prst="snipRoundRect">
            <a:avLst>
              <a:gd name="adj1" fmla="val 0"/>
              <a:gd name="adj2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525">
              <a:lnSpc>
                <a:spcPct val="150000"/>
              </a:lnSpc>
              <a:spcBef>
                <a:spcPts val="500"/>
              </a:spcBef>
              <a:tabLst>
                <a:tab pos="889000" algn="l"/>
              </a:tabLst>
            </a:pPr>
            <a:r>
              <a:rPr lang="en-GB" sz="1200" b="1" spc="-4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4 	Uniforms, improved wording (IW)</a:t>
            </a:r>
          </a:p>
          <a:p>
            <a:pPr marL="9525">
              <a:lnSpc>
                <a:spcPct val="150000"/>
              </a:lnSpc>
              <a:spcBef>
                <a:spcPts val="500"/>
              </a:spcBef>
              <a:tabLst>
                <a:tab pos="889000" algn="l"/>
              </a:tabLst>
            </a:pPr>
            <a:r>
              <a:rPr lang="en-GB" sz="1200" b="1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9	Direction of play changed</a:t>
            </a:r>
          </a:p>
          <a:p>
            <a:pPr marL="898525" indent="-889000">
              <a:spcBef>
                <a:spcPts val="500"/>
              </a:spcBef>
              <a:tabLst>
                <a:tab pos="889000" algn="l"/>
              </a:tabLst>
            </a:pPr>
            <a:r>
              <a:rPr lang="en-GB" sz="1200" b="1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12  	</a:t>
            </a:r>
            <a:r>
              <a:rPr lang="en-GB" sz="1200" b="1" spc="-5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Simplified how 1</a:t>
            </a:r>
            <a:r>
              <a:rPr lang="en-GB" sz="1200" b="1" spc="-50" baseline="3000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st</a:t>
            </a:r>
            <a:r>
              <a:rPr lang="en-GB" sz="1200" b="1" spc="-5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 alternating possession established</a:t>
            </a:r>
          </a:p>
          <a:p>
            <a:pPr marL="9525">
              <a:lnSpc>
                <a:spcPct val="150000"/>
              </a:lnSpc>
              <a:spcBef>
                <a:spcPts val="500"/>
              </a:spcBef>
              <a:tabLst>
                <a:tab pos="889000" algn="l"/>
              </a:tabLst>
            </a:pPr>
            <a:r>
              <a:rPr lang="en-GB" sz="1200" b="1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15 	Player in act of shooting –  (IW)</a:t>
            </a:r>
          </a:p>
          <a:p>
            <a:pPr marL="9525">
              <a:spcBef>
                <a:spcPts val="500"/>
              </a:spcBef>
              <a:tabLst>
                <a:tab pos="889000" algn="l"/>
              </a:tabLst>
            </a:pPr>
            <a:r>
              <a:rPr lang="en-GB" sz="1200" b="1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42 	Special situations – (IW)</a:t>
            </a:r>
          </a:p>
          <a:p>
            <a:pPr marL="9525">
              <a:lnSpc>
                <a:spcPct val="150000"/>
              </a:lnSpc>
              <a:spcBef>
                <a:spcPts val="500"/>
              </a:spcBef>
              <a:tabLst>
                <a:tab pos="889000" algn="l"/>
              </a:tabLst>
            </a:pPr>
            <a:r>
              <a:rPr lang="en-US" sz="1200" b="1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Art. </a:t>
            </a:r>
            <a:r>
              <a:rPr lang="en-US" sz="1200" b="1" spc="-1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48-49	</a:t>
            </a:r>
            <a:r>
              <a:rPr lang="en-US" sz="1200" b="1" spc="-30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Modified duties for scorer and timer</a:t>
            </a:r>
            <a:endParaRPr lang="es-ES" sz="1200" b="1" spc="-30" dirty="0">
              <a:solidFill>
                <a:sysClr val="windowText" lastClr="000000"/>
              </a:solidFill>
              <a:latin typeface="Univers LT Std 57 Cn" panose="020B0506020202050204" pitchFamily="34" charset="77"/>
            </a:endParaRPr>
          </a:p>
          <a:p>
            <a:pPr marL="9525">
              <a:lnSpc>
                <a:spcPct val="150000"/>
              </a:lnSpc>
              <a:spcBef>
                <a:spcPts val="500"/>
              </a:spcBef>
              <a:tabLst>
                <a:tab pos="889000" algn="l"/>
              </a:tabLst>
            </a:pPr>
            <a:r>
              <a:rPr lang="en-GB" sz="1200" b="1" dirty="0">
                <a:solidFill>
                  <a:sysClr val="windowText" lastClr="000000"/>
                </a:solidFill>
                <a:latin typeface="Univers LT Std 57 Cn" panose="020B0506020202050204" pitchFamily="34" charset="77"/>
              </a:rPr>
              <a:t>Appendix B 	New Scoresheet</a:t>
            </a:r>
            <a:endParaRPr lang="es-ES_tradnl" sz="1200" b="1" dirty="0">
              <a:solidFill>
                <a:sysClr val="windowText" lastClr="000000"/>
              </a:solidFill>
              <a:latin typeface="Univers LT Std 57 Cn" panose="020B0506020202050204" pitchFamily="34" charset="77"/>
            </a:endParaRPr>
          </a:p>
          <a:p>
            <a:pPr marL="133350" lvl="1" indent="-13335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1200" dirty="0">
              <a:solidFill>
                <a:sysClr val="windowText" lastClr="000000"/>
              </a:solidFill>
              <a:latin typeface="Univers LT Std 57 Cn" panose="020B0506020202050204" pitchFamily="34" charset="77"/>
            </a:endParaRPr>
          </a:p>
        </p:txBody>
      </p:sp>
      <p:sp>
        <p:nvSpPr>
          <p:cNvPr id="12" name="Snip Diagonal Corner Rectangle 13">
            <a:extLst>
              <a:ext uri="{FF2B5EF4-FFF2-40B4-BE49-F238E27FC236}">
                <a16:creationId xmlns:a16="http://schemas.microsoft.com/office/drawing/2014/main" id="{E7DBBA15-D0AB-6705-4201-692F2BA6262C}"/>
              </a:ext>
            </a:extLst>
          </p:cNvPr>
          <p:cNvSpPr/>
          <p:nvPr/>
        </p:nvSpPr>
        <p:spPr>
          <a:xfrm>
            <a:off x="4499992" y="1347614"/>
            <a:ext cx="3243749" cy="329394"/>
          </a:xfrm>
          <a:prstGeom prst="snipRound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20000"/>
              </a:lnSpc>
            </a:pPr>
            <a:r>
              <a:rPr lang="en-US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MINOR</a:t>
            </a:r>
          </a:p>
        </p:txBody>
      </p:sp>
    </p:spTree>
    <p:extLst>
      <p:ext uri="{BB962C8B-B14F-4D97-AF65-F5344CB8AC3E}">
        <p14:creationId xmlns:p14="http://schemas.microsoft.com/office/powerpoint/2010/main" val="224392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2452F39E-C314-6ACA-1DE5-8C3FA171C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Appendix</a:t>
            </a:r>
            <a:r>
              <a:rPr lang="es-ES" dirty="0"/>
              <a:t> F – </a:t>
            </a:r>
            <a:r>
              <a:rPr lang="es-ES" dirty="0" err="1"/>
              <a:t>Instant</a:t>
            </a:r>
            <a:r>
              <a:rPr lang="es-ES" dirty="0"/>
              <a:t> Replay </a:t>
            </a:r>
            <a:r>
              <a:rPr lang="es-ES" dirty="0" err="1"/>
              <a:t>System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C9B9C8-745B-F015-27C2-FD2B80EB86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GB" sz="1900" dirty="0"/>
              <a:t>Head Coach’s Challenge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1B5E26-94CD-DDD6-CA5C-E7A847A0A7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635646"/>
            <a:ext cx="6192689" cy="3323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/>
              <a:t>Procedure</a:t>
            </a:r>
            <a:endParaRPr lang="fi-FI" b="1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B19E5F"/>
              </a:buClr>
              <a:buFont typeface="+mj-lt"/>
              <a:buAutoNum type="arabicPeriod" startAt="6"/>
            </a:pPr>
            <a:r>
              <a:rPr lang="en-GB" dirty="0"/>
              <a:t>During the IRS review the players remain on the court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 startAt="6"/>
            </a:pPr>
            <a:r>
              <a:rPr lang="en-GB" dirty="0"/>
              <a:t>If the challenge is successful, the initial decision is overturned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 startAt="6"/>
            </a:pPr>
            <a:r>
              <a:rPr lang="en-GB" dirty="0"/>
              <a:t>If the challenge is not successful, the initial decision remains 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 startAt="6"/>
            </a:pPr>
            <a:r>
              <a:rPr lang="en-GB" dirty="0"/>
              <a:t>Referees use the same procedure as in the IRS review rule</a:t>
            </a:r>
          </a:p>
          <a:p>
            <a:pPr marL="342900" indent="-342900">
              <a:spcAft>
                <a:spcPts val="1200"/>
              </a:spcAft>
              <a:buClr>
                <a:srgbClr val="B19E5F"/>
              </a:buClr>
              <a:buFont typeface="+mj-lt"/>
              <a:buAutoNum type="arabicPeriod" startAt="6"/>
            </a:pPr>
            <a:r>
              <a:rPr lang="en-GB" dirty="0"/>
              <a:t>Game shall be resumed as after any IRS review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5E66EC7-5F29-C796-4584-2D09703D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885" y="1204997"/>
            <a:ext cx="1710587" cy="3640212"/>
          </a:xfrm>
          <a:prstGeom prst="rect">
            <a:avLst/>
          </a:prstGeom>
        </p:spPr>
      </p:pic>
      <p:sp>
        <p:nvSpPr>
          <p:cNvPr id="4" name="Dian numeron paikkamerkki 1">
            <a:extLst>
              <a:ext uri="{FF2B5EF4-FFF2-40B4-BE49-F238E27FC236}">
                <a16:creationId xmlns:a16="http://schemas.microsoft.com/office/drawing/2014/main" id="{F983CB60-082B-5C8F-4B4C-5C732B41ED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2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772CA-DCA0-DB43-8A4D-DA6C0E6B6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/>
              <a:t>Appendix A - New signals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D265D-4AEE-DC46-BE03-AAC29F2612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Goaltending &amp; Basket Interference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F359DF-370C-B0F5-CF9B-7C11624460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790378"/>
            <a:ext cx="4608513" cy="3168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Rotate finger, extend index finger over the other hand with a large circle</a:t>
            </a:r>
          </a:p>
          <a:p>
            <a:pPr marL="0" indent="0">
              <a:buNone/>
            </a:pPr>
            <a:r>
              <a:rPr lang="en-US" dirty="0"/>
              <a:t>– replicating the size of the ring.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Remember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B19E5F"/>
                </a:solidFill>
              </a:rPr>
              <a:t>VERBAL SUPPORT!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70F8DC87-725E-36B3-CC26-E996F9A4E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53"/>
          <a:stretch/>
        </p:blipFill>
        <p:spPr>
          <a:xfrm>
            <a:off x="5652120" y="1089397"/>
            <a:ext cx="1732280" cy="4054103"/>
          </a:xfrm>
          <a:prstGeom prst="rect">
            <a:avLst/>
          </a:prstGeom>
        </p:spPr>
      </p:pic>
      <p:sp>
        <p:nvSpPr>
          <p:cNvPr id="4" name="Dian numeron paikkamerkki 1">
            <a:extLst>
              <a:ext uri="{FF2B5EF4-FFF2-40B4-BE49-F238E27FC236}">
                <a16:creationId xmlns:a16="http://schemas.microsoft.com/office/drawing/2014/main" id="{27C26492-A15B-0E7F-8C1D-11B8C6597B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8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A708A2D-C1F4-781D-D6CD-8C8D1B310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97"/>
          <a:stretch/>
        </p:blipFill>
        <p:spPr>
          <a:xfrm flipH="1">
            <a:off x="4539108" y="1089397"/>
            <a:ext cx="3284282" cy="40541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772CA-DCA0-DB43-8A4D-DA6C0E6B6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/>
              <a:t>Appendix A - New signals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D265D-4AEE-DC46-BE03-AAC29F2612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Cylinder Play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F359DF-370C-B0F5-CF9B-7C11624460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790378"/>
            <a:ext cx="3600401" cy="3168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arms with hands vertical moving up and down.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is critical to use your voice on all decisions. Even more so with new signals.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B19E5F"/>
                </a:solidFill>
              </a:rPr>
              <a:t>VERBAL SUPPORT! </a:t>
            </a:r>
          </a:p>
          <a:p>
            <a:pPr marL="0" indent="0" algn="ctr">
              <a:buNone/>
            </a:pPr>
            <a:endParaRPr lang="en-US" b="1" dirty="0">
              <a:solidFill>
                <a:srgbClr val="B19E5F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USE ONLY IN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CYLINDER PLAY FOULS!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1">
            <a:extLst>
              <a:ext uri="{FF2B5EF4-FFF2-40B4-BE49-F238E27FC236}">
                <a16:creationId xmlns:a16="http://schemas.microsoft.com/office/drawing/2014/main" id="{676679B2-9674-2624-C044-6CA297977B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07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B55D254-CB52-B5B8-FC70-4B07DAB1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09" y="1078231"/>
            <a:ext cx="2719525" cy="40652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772CA-DCA0-DB43-8A4D-DA6C0E6B6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/>
              <a:t>Appendix A - New signals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D265D-4AEE-DC46-BE03-AAC29F2612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Head Coach’s Challenge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F359DF-370C-B0F5-CF9B-7C11624460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790378"/>
            <a:ext cx="3960441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granting the HCC request, draw a rectangle with your index fingers</a:t>
            </a:r>
            <a:endParaRPr lang="fi-FI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ian numeron paikkamerkki 1">
            <a:extLst>
              <a:ext uri="{FF2B5EF4-FFF2-40B4-BE49-F238E27FC236}">
                <a16:creationId xmlns:a16="http://schemas.microsoft.com/office/drawing/2014/main" id="{E39D8674-626A-72FA-C2F7-D338AEB6E5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7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IOT MANUAL Changes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OBR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24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57960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95F10F-8E52-4C7E-ADD8-9BF976300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25</a:t>
            </a:fld>
            <a:endParaRPr lang="en-US" altLang="x-non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E9BCAF-7C16-0081-BF98-368760B68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none">
            <a:noAutofit/>
          </a:bodyPr>
          <a:lstStyle/>
          <a:p>
            <a:r>
              <a:rPr lang="en-US" b="1" dirty="0"/>
              <a:t>FIBA IOT MANUAL UPDATE – WARNING WHISTLE  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5B6193DF-0B84-72F2-FE74-1788A5AC48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 “</a:t>
            </a:r>
            <a:r>
              <a:rPr lang="fi-FI" dirty="0" err="1"/>
              <a:t>warning</a:t>
            </a:r>
            <a:r>
              <a:rPr lang="fi-FI" dirty="0"/>
              <a:t> </a:t>
            </a:r>
            <a:r>
              <a:rPr lang="fi-FI" dirty="0" err="1"/>
              <a:t>whistle</a:t>
            </a:r>
            <a:r>
              <a:rPr lang="fi-FI" dirty="0"/>
              <a:t>”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occur</a:t>
            </a:r>
            <a:r>
              <a:rPr lang="fi-FI" dirty="0"/>
              <a:t>: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3B94A33-153E-5020-6007-B5155AD902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790378"/>
            <a:ext cx="4234151" cy="3168352"/>
          </a:xfrm>
        </p:spPr>
        <p:txBody>
          <a:bodyPr>
            <a:normAutofit/>
          </a:bodyPr>
          <a:lstStyle/>
          <a:p>
            <a:pPr marL="180975" indent="-180975" algn="just">
              <a:buFontTx/>
              <a:buChar char="-"/>
            </a:pPr>
            <a:r>
              <a:rPr lang="en-CA" sz="1400" dirty="0"/>
              <a:t>Prior to </a:t>
            </a:r>
            <a:r>
              <a:rPr lang="en-CA" sz="1400" b="1" dirty="0">
                <a:solidFill>
                  <a:srgbClr val="FF0000"/>
                </a:solidFill>
              </a:rPr>
              <a:t>crew chief (CC) entering the jump circle </a:t>
            </a:r>
            <a:r>
              <a:rPr lang="en-CA" sz="1400" dirty="0"/>
              <a:t>for the opening toss</a:t>
            </a:r>
          </a:p>
          <a:p>
            <a:pPr marL="180975" indent="-180975" algn="just">
              <a:buFontTx/>
              <a:buChar char="-"/>
            </a:pPr>
            <a:endParaRPr lang="en-CA" sz="1400" dirty="0"/>
          </a:p>
          <a:p>
            <a:pPr marL="180975" indent="-180975" algn="just">
              <a:buFontTx/>
              <a:buChar char="-"/>
            </a:pPr>
            <a:r>
              <a:rPr lang="en-CA" sz="1400" dirty="0"/>
              <a:t>Prior to ball being </a:t>
            </a:r>
            <a:r>
              <a:rPr lang="en-CA" sz="1400" b="1" dirty="0">
                <a:solidFill>
                  <a:srgbClr val="FF0000"/>
                </a:solidFill>
              </a:rPr>
              <a:t>placed at the disposal of the thrower-in </a:t>
            </a:r>
            <a:r>
              <a:rPr lang="en-CA" sz="1400" dirty="0"/>
              <a:t>at the start of each new quarter or overtime </a:t>
            </a:r>
          </a:p>
          <a:p>
            <a:pPr marL="180975" indent="-180975" algn="just">
              <a:buFontTx/>
              <a:buChar char="-"/>
            </a:pPr>
            <a:endParaRPr lang="en-CA" sz="1400" dirty="0"/>
          </a:p>
          <a:p>
            <a:pPr marL="180975" indent="-180975" algn="just" defTabSz="685800">
              <a:buFontTx/>
              <a:buChar char="-"/>
              <a:defRPr/>
            </a:pPr>
            <a:r>
              <a:rPr lang="en-CA" sz="1400" dirty="0"/>
              <a:t>Prior to ball being </a:t>
            </a:r>
            <a:r>
              <a:rPr lang="en-CA" sz="1400" b="1" dirty="0">
                <a:solidFill>
                  <a:srgbClr val="FF0000"/>
                </a:solidFill>
              </a:rPr>
              <a:t>placed at the disposal of the thrower-in on a frontcourt endline throw-in</a:t>
            </a:r>
          </a:p>
          <a:p>
            <a:pPr marL="180975" indent="-180975" algn="just" defTabSz="685800">
              <a:buFontTx/>
              <a:buChar char="-"/>
              <a:defRPr/>
            </a:pPr>
            <a:endParaRPr lang="en-CA" sz="1400" dirty="0"/>
          </a:p>
          <a:p>
            <a:pPr marL="180975" indent="-180975" algn="just" defTabSz="685800">
              <a:buFontTx/>
              <a:buChar char="-"/>
              <a:defRPr/>
            </a:pPr>
            <a:r>
              <a:rPr lang="en-CA" sz="1400" dirty="0"/>
              <a:t>Prior to ball being </a:t>
            </a:r>
            <a:r>
              <a:rPr lang="en-CA" sz="1400" b="1" dirty="0">
                <a:solidFill>
                  <a:srgbClr val="FF0000"/>
                </a:solidFill>
              </a:rPr>
              <a:t>placed at the disposal of the thrower-in to restart the game after a time-out</a:t>
            </a:r>
            <a:endParaRPr lang="en-CA" sz="1400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CD6352-07D6-4220-8702-29ADCE056F26}"/>
              </a:ext>
            </a:extLst>
          </p:cNvPr>
          <p:cNvSpPr txBox="1">
            <a:spLocks/>
          </p:cNvSpPr>
          <p:nvPr/>
        </p:nvSpPr>
        <p:spPr>
          <a:xfrm>
            <a:off x="467209" y="887989"/>
            <a:ext cx="6229870" cy="631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b="1" dirty="0">
              <a:solidFill>
                <a:srgbClr val="C00933"/>
              </a:solidFill>
              <a:latin typeface="Avenir Next" panose="020B0503020202020204" pitchFamily="34" charset="0"/>
            </a:endParaRP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ADD67ED7-4B1C-AB33-76F2-F44EC8D2B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85758"/>
            <a:ext cx="4234151" cy="24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0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45ECF0D-3580-0937-9104-7DD1023FDA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26</a:t>
            </a:fld>
            <a:endParaRPr lang="en-US" alt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14DA4-2E62-E71D-4D51-E6F8DA3A4A07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FIBA IOT MANUAL UPDATE – 3 POINT SHOT 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0241B6-96C2-5B8E-B4B0-A9899F6471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mechanic</a:t>
            </a:r>
            <a:r>
              <a:rPr lang="fi-FI" dirty="0"/>
              <a:t> on a 3 </a:t>
            </a:r>
            <a:r>
              <a:rPr lang="fi-FI" dirty="0" err="1"/>
              <a:t>points</a:t>
            </a:r>
            <a:r>
              <a:rPr lang="fi-FI" dirty="0"/>
              <a:t> </a:t>
            </a:r>
            <a:r>
              <a:rPr lang="fi-FI" dirty="0" err="1"/>
              <a:t>shot</a:t>
            </a:r>
            <a:r>
              <a:rPr lang="fi-FI" dirty="0"/>
              <a:t> is: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D9E6EA-D16F-8BF6-63B2-D5B69AB6C5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790378"/>
            <a:ext cx="4392489" cy="3168352"/>
          </a:xfrm>
        </p:spPr>
        <p:txBody>
          <a:bodyPr>
            <a:normAutofit/>
          </a:bodyPr>
          <a:lstStyle/>
          <a:p>
            <a:pPr marL="180975" indent="-180975">
              <a:buFontTx/>
              <a:buChar char="-"/>
            </a:pPr>
            <a:r>
              <a:rPr lang="en-CA" sz="1400" b="1" dirty="0">
                <a:solidFill>
                  <a:srgbClr val="FF0000"/>
                </a:solidFill>
              </a:rPr>
              <a:t>only the primary referee </a:t>
            </a:r>
            <a:r>
              <a:rPr lang="en-CA" sz="1400" dirty="0"/>
              <a:t>(trail or center) </a:t>
            </a:r>
            <a:br>
              <a:rPr lang="en-CA" sz="1400" dirty="0"/>
            </a:br>
            <a:r>
              <a:rPr lang="en-CA" sz="1400" dirty="0"/>
              <a:t>signals a 3-point attempt</a:t>
            </a:r>
          </a:p>
          <a:p>
            <a:pPr marL="180975" indent="-180975">
              <a:buFontTx/>
              <a:buChar char="-"/>
            </a:pPr>
            <a:endParaRPr lang="en-CA" sz="1400" dirty="0"/>
          </a:p>
          <a:p>
            <a:pPr marL="180975" lvl="1" indent="-18097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other </a:t>
            </a:r>
            <a:r>
              <a:rPr lang="en-CA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referee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(trail or center) </a:t>
            </a:r>
            <a:b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not mirror</a:t>
            </a:r>
            <a:r>
              <a:rPr lang="en-CA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attempt</a:t>
            </a:r>
          </a:p>
          <a:p>
            <a:pPr marL="180975" lvl="1" indent="-180975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lvl="1" indent="-180975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dual coverage area both outside referees </a:t>
            </a:r>
            <a:b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(trail and centre) </a:t>
            </a:r>
            <a:r>
              <a:rPr lang="en-CA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signal the attempt</a:t>
            </a:r>
          </a:p>
          <a:p>
            <a:pPr marL="180975" lvl="1" indent="-180975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indent="-180975">
              <a:buFontTx/>
              <a:buChar char="-"/>
            </a:pPr>
            <a:r>
              <a:rPr lang="en-CA" sz="1400" dirty="0"/>
              <a:t>if the basket is </a:t>
            </a:r>
            <a:r>
              <a:rPr lang="en-CA" sz="1400" b="1" dirty="0">
                <a:solidFill>
                  <a:srgbClr val="FF0000"/>
                </a:solidFill>
              </a:rPr>
              <a:t>made, both outside referees </a:t>
            </a:r>
            <a:br>
              <a:rPr lang="en-CA" sz="1400" b="1" dirty="0">
                <a:solidFill>
                  <a:srgbClr val="FF0000"/>
                </a:solidFill>
              </a:rPr>
            </a:br>
            <a:r>
              <a:rPr lang="en-CA" sz="1400" dirty="0"/>
              <a:t>(trail and centre) signal the successful basket</a:t>
            </a:r>
          </a:p>
          <a:p>
            <a:pPr marL="0" indent="0">
              <a:buNone/>
            </a:pPr>
            <a:endParaRPr lang="fi-FI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34845C-03F7-820B-42D7-DFA6A269A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90378"/>
            <a:ext cx="3729036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Minor changes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OBR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3809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A8BD80B9-C3C7-4558-EBEF-F9BE6720E9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24773" t="-12055" r="38849" b="12055"/>
          <a:stretch/>
        </p:blipFill>
        <p:spPr>
          <a:xfrm>
            <a:off x="6338501" y="0"/>
            <a:ext cx="2805499" cy="5143500"/>
          </a:xfrm>
          <a:solidFill>
            <a:schemeClr val="tx1"/>
          </a:solidFill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A0415E-830C-6FBD-A640-6374D943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Minor Changes</a:t>
            </a:r>
            <a:endParaRPr lang="en-US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8B75E94-97DB-2E1F-3741-57918D9A02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Improved wording &amp; minor changes</a:t>
            </a:r>
            <a:endParaRPr lang="en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AB8AB0-ECAB-B653-C416-FE490C570D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indent="-168275"/>
            <a:r>
              <a:rPr lang="en-GB" sz="1400" b="1" dirty="0"/>
              <a:t>Art 4 . Teams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US" sz="1400" dirty="0"/>
              <a:t>The language “compression sleeves” is replaced by </a:t>
            </a:r>
            <a:br>
              <a:rPr lang="en-US" sz="1400" dirty="0"/>
            </a:br>
            <a:r>
              <a:rPr lang="en-GB" sz="1400" dirty="0"/>
              <a:t>“compression </a:t>
            </a:r>
            <a:r>
              <a:rPr lang="en-GB" sz="1400" dirty="0">
                <a:highlight>
                  <a:srgbClr val="FFFF00"/>
                </a:highlight>
              </a:rPr>
              <a:t>garments</a:t>
            </a:r>
            <a:r>
              <a:rPr lang="en-GB" sz="1400" dirty="0"/>
              <a:t>”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GB" sz="1400" dirty="0"/>
              <a:t>Minimum size of uniform numbers: back </a:t>
            </a:r>
            <a:r>
              <a:rPr lang="en-GB" sz="1400" dirty="0">
                <a:highlight>
                  <a:srgbClr val="FFFF00"/>
                </a:highlight>
              </a:rPr>
              <a:t>16 cm</a:t>
            </a:r>
            <a:r>
              <a:rPr lang="en-GB" sz="1400" dirty="0"/>
              <a:t> (-4 cm), </a:t>
            </a:r>
            <a:br>
              <a:rPr lang="en-GB" sz="1400" dirty="0"/>
            </a:br>
            <a:r>
              <a:rPr lang="en-GB" sz="1400" dirty="0"/>
              <a:t>front </a:t>
            </a:r>
            <a:r>
              <a:rPr lang="en-GB" sz="1400" dirty="0">
                <a:highlight>
                  <a:srgbClr val="FFFF00"/>
                </a:highlight>
              </a:rPr>
              <a:t>8 cm</a:t>
            </a:r>
            <a:r>
              <a:rPr lang="en-GB" sz="1400" dirty="0"/>
              <a:t> (-2 cm) &amp; minimum distance for advertising </a:t>
            </a:r>
            <a:r>
              <a:rPr lang="en-GB" sz="1400" dirty="0">
                <a:highlight>
                  <a:srgbClr val="FFFF00"/>
                </a:highlight>
              </a:rPr>
              <a:t>4 cm</a:t>
            </a:r>
            <a:r>
              <a:rPr lang="en-GB" sz="1400" dirty="0"/>
              <a:t> (-1 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highlight>
                <a:srgbClr val="FFFF00"/>
              </a:highlight>
            </a:endParaRPr>
          </a:p>
          <a:p>
            <a:pPr indent="-168275"/>
            <a:r>
              <a:rPr lang="en-GB" sz="1400" b="1" dirty="0"/>
              <a:t>Art 15 . Player in act of shooting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US" sz="1400" dirty="0"/>
              <a:t>A “player in act of shooting” is now known as a </a:t>
            </a:r>
            <a:r>
              <a:rPr lang="en-GB" sz="1400" dirty="0"/>
              <a:t>“</a:t>
            </a:r>
            <a:r>
              <a:rPr lang="en-GB" sz="1400" dirty="0">
                <a:highlight>
                  <a:srgbClr val="FFFF00"/>
                </a:highlight>
              </a:rPr>
              <a:t>shooter</a:t>
            </a:r>
            <a:r>
              <a:rPr lang="en-GB" sz="14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highlight>
                <a:srgbClr val="FFFF00"/>
              </a:highlight>
            </a:endParaRPr>
          </a:p>
          <a:p>
            <a:pPr indent="-168275"/>
            <a:r>
              <a:rPr lang="en-GB" sz="1400" b="1" dirty="0"/>
              <a:t>Art 42.  Special situations</a:t>
            </a:r>
          </a:p>
          <a:p>
            <a:pPr marL="361950" indent="-171450">
              <a:buFont typeface="Courier New" panose="02070309020205020404" pitchFamily="49" charset="0"/>
              <a:buChar char="o"/>
            </a:pPr>
            <a:r>
              <a:rPr lang="en-GB" sz="1400" dirty="0"/>
              <a:t>Definition </a:t>
            </a:r>
            <a:br>
              <a:rPr lang="en-GB" sz="1400" dirty="0"/>
            </a:br>
            <a:r>
              <a:rPr lang="en-GB" sz="1400" dirty="0"/>
              <a:t>In the same stopped-clock period which follows an infraction, special situations may arise when additional infraction(s) are or </a:t>
            </a:r>
            <a:r>
              <a:rPr lang="en-GB" sz="1400" dirty="0">
                <a:highlight>
                  <a:srgbClr val="FFFF00"/>
                </a:highlight>
              </a:rPr>
              <a:t>have been </a:t>
            </a:r>
            <a:r>
              <a:rPr lang="en-GB" sz="1400" dirty="0"/>
              <a:t>committed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2D8BBD0-90BC-785F-A812-27B86E99AE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738" y="4732338"/>
            <a:ext cx="449262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63A4754-7952-2CC6-A163-D0EC0DCEC8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5</a:t>
            </a:fld>
            <a:endParaRPr lang="en-US" altLang="x-none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A0415E-830C-6FBD-A640-6374D943BB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Minor Changes</a:t>
            </a:r>
            <a:endParaRPr lang="en-US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8B75E94-97DB-2E1F-3741-57918D9A02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Improved wording &amp; minor changes</a:t>
            </a:r>
            <a:endParaRPr lang="en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AB8AB0-ECAB-B653-C416-FE490C570D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635646"/>
            <a:ext cx="4536505" cy="3323084"/>
          </a:xfrm>
        </p:spPr>
        <p:txBody>
          <a:bodyPr>
            <a:normAutofit/>
          </a:bodyPr>
          <a:lstStyle/>
          <a:p>
            <a:pPr indent="-168275"/>
            <a:r>
              <a:rPr lang="en-GB" sz="1400" b="1" dirty="0"/>
              <a:t>Art 12. Alternating possession arrow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US" sz="1400" dirty="0"/>
              <a:t>The team that does not gain the </a:t>
            </a:r>
            <a:r>
              <a:rPr lang="en-US" sz="1400" dirty="0">
                <a:highlight>
                  <a:srgbClr val="FFFF00"/>
                </a:highlight>
              </a:rPr>
              <a:t>first team control of a live ball </a:t>
            </a:r>
            <a:r>
              <a:rPr lang="en-US" sz="1400" dirty="0"/>
              <a:t>after the jump ball shall be entitled to the first alternating throw-in. </a:t>
            </a:r>
            <a:br>
              <a:rPr lang="en-US" sz="1400" dirty="0"/>
            </a:br>
            <a:r>
              <a:rPr lang="en-US" sz="1400" dirty="0"/>
              <a:t>The words “on the playing court” have been deleted.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highlight>
                <a:srgbClr val="FFFF00"/>
              </a:highlight>
            </a:endParaRPr>
          </a:p>
          <a:p>
            <a:pPr indent="-168275"/>
            <a:r>
              <a:rPr lang="en-GB" sz="1400" b="1" dirty="0"/>
              <a:t>Art. 48/49 Scorer / Timer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US" sz="1400" dirty="0"/>
              <a:t>Modifications in duties for scorer and timer: </a:t>
            </a:r>
            <a:r>
              <a:rPr lang="en-US" sz="1400" dirty="0">
                <a:highlight>
                  <a:srgbClr val="FFFF00"/>
                </a:highlight>
              </a:rPr>
              <a:t>moved 5 personal fouls notification and time-out requests from scorer to timer &amp; added HCC marking to scorer.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endParaRPr lang="en-US" sz="14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>
              <a:buNone/>
            </a:pPr>
            <a:endParaRPr lang="fi-FI" sz="1400" dirty="0"/>
          </a:p>
        </p:txBody>
      </p:sp>
      <p:pic>
        <p:nvPicPr>
          <p:cNvPr id="9" name="Imagen 5" descr="Un par de personas con instrumentos musicales y micrófono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93AA7F31-70C4-9410-672E-A57613CF4D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07654"/>
            <a:ext cx="3578601" cy="2683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278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63A4754-7952-2CC6-A163-D0EC0DCEC8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6</a:t>
            </a:fld>
            <a:endParaRPr lang="en-US" altLang="x-none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A0415E-830C-6FBD-A640-6374D943BB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Minor Changes</a:t>
            </a:r>
            <a:endParaRPr lang="en-US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8B75E94-97DB-2E1F-3741-57918D9A02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Improved wording &amp; minor changes</a:t>
            </a:r>
            <a:endParaRPr lang="en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AB8AB0-ECAB-B653-C416-FE490C570D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7543" y="1635646"/>
            <a:ext cx="4536505" cy="3323084"/>
          </a:xfrm>
        </p:spPr>
        <p:txBody>
          <a:bodyPr>
            <a:normAutofit/>
          </a:bodyPr>
          <a:lstStyle/>
          <a:p>
            <a:pPr indent="-168275"/>
            <a:r>
              <a:rPr lang="en-GB" sz="1400" b="1" dirty="0"/>
              <a:t>Art. 9 Start and end of a quarter, overtime or the game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US" sz="1400" dirty="0"/>
              <a:t>Home team bench is the one to the left of scorer’s table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US" sz="1400" dirty="0">
                <a:highlight>
                  <a:srgbClr val="FFFF00"/>
                </a:highlight>
              </a:rPr>
              <a:t>Each team will warm up before the game </a:t>
            </a:r>
            <a:br>
              <a:rPr lang="en-US" sz="1400" dirty="0">
                <a:highlight>
                  <a:srgbClr val="FFFF00"/>
                </a:highlight>
              </a:rPr>
            </a:br>
            <a:r>
              <a:rPr lang="en-US" sz="1400" dirty="0">
                <a:highlight>
                  <a:srgbClr val="FFFF00"/>
                </a:highlight>
              </a:rPr>
              <a:t>in front of their team bench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GB" sz="1400" dirty="0"/>
              <a:t>However, by mutual agreement, teams </a:t>
            </a:r>
            <a:br>
              <a:rPr lang="en-GB" sz="1400" dirty="0"/>
            </a:br>
            <a:r>
              <a:rPr lang="en-GB" sz="1400" dirty="0"/>
              <a:t>can exchange team bench and/or warm up zone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highlight>
                <a:srgbClr val="FFFF00"/>
              </a:highlight>
            </a:endParaRPr>
          </a:p>
          <a:p>
            <a:pPr indent="-168275"/>
            <a:r>
              <a:rPr lang="en-GB" sz="1400" b="1" dirty="0">
                <a:highlight>
                  <a:srgbClr val="FFFF00"/>
                </a:highlight>
              </a:rPr>
              <a:t>Appendix A - Scoresheet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r>
              <a:rPr lang="en-US" sz="1400" dirty="0">
                <a:highlight>
                  <a:srgbClr val="FFFF00"/>
                </a:highlight>
              </a:rPr>
              <a:t>Modifications</a:t>
            </a:r>
          </a:p>
          <a:p>
            <a:pPr marL="352425" indent="-171450">
              <a:buFont typeface="Courier New" panose="02070309020205020404" pitchFamily="49" charset="0"/>
              <a:buChar char="o"/>
            </a:pPr>
            <a:endParaRPr lang="en-US" sz="14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>
              <a:buNone/>
            </a:pPr>
            <a:endParaRPr lang="fi-FI" sz="1400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9851E258-716A-FC78-D719-1809D7C650E9}"/>
              </a:ext>
            </a:extLst>
          </p:cNvPr>
          <p:cNvGrpSpPr/>
          <p:nvPr/>
        </p:nvGrpSpPr>
        <p:grpSpPr>
          <a:xfrm>
            <a:off x="5220072" y="1635646"/>
            <a:ext cx="3618464" cy="2317891"/>
            <a:chOff x="5311198" y="1333978"/>
            <a:chExt cx="3618464" cy="2317891"/>
          </a:xfrm>
        </p:grpSpPr>
        <p:pic>
          <p:nvPicPr>
            <p:cNvPr id="9" name="Imagen 3" descr="Diagrama&#10;&#10;Descripción generada automáticamente">
              <a:extLst>
                <a:ext uri="{FF2B5EF4-FFF2-40B4-BE49-F238E27FC236}">
                  <a16:creationId xmlns:a16="http://schemas.microsoft.com/office/drawing/2014/main" id="{1D272CC0-2AEE-4073-7F9D-48608100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1198" y="1333978"/>
              <a:ext cx="3618464" cy="2317891"/>
            </a:xfrm>
            <a:prstGeom prst="rect">
              <a:avLst/>
            </a:prstGeom>
          </p:spPr>
        </p:pic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555CF70A-BA54-C71F-F8E9-05B08C87B820}"/>
                </a:ext>
              </a:extLst>
            </p:cNvPr>
            <p:cNvSpPr/>
            <p:nvPr/>
          </p:nvSpPr>
          <p:spPr>
            <a:xfrm>
              <a:off x="5564268" y="3426660"/>
              <a:ext cx="951947" cy="1532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HOME</a:t>
              </a: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7E0E9CAD-DF9C-5B9C-3215-0222F6D74956}"/>
                </a:ext>
              </a:extLst>
            </p:cNvPr>
            <p:cNvSpPr/>
            <p:nvPr/>
          </p:nvSpPr>
          <p:spPr>
            <a:xfrm>
              <a:off x="7718400" y="3426659"/>
              <a:ext cx="951947" cy="15320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VISITING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85E454BF-E6B0-5F0F-E431-D2AAA578E7EC}"/>
                </a:ext>
              </a:extLst>
            </p:cNvPr>
            <p:cNvSpPr txBox="1"/>
            <p:nvPr/>
          </p:nvSpPr>
          <p:spPr>
            <a:xfrm>
              <a:off x="5580112" y="2211710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100" b="1" dirty="0">
                  <a:solidFill>
                    <a:srgbClr val="E01A2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HOME TEAM WARM-UP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D762DFC3-EB50-1CE6-0706-AD16C15C7DD7}"/>
                </a:ext>
              </a:extLst>
            </p:cNvPr>
            <p:cNvSpPr txBox="1"/>
            <p:nvPr/>
          </p:nvSpPr>
          <p:spPr>
            <a:xfrm>
              <a:off x="7374202" y="2211710"/>
              <a:ext cx="12961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100" b="1" dirty="0">
                  <a:solidFill>
                    <a:srgbClr val="E01A2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VISITING TEAM WARM-UP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59F900ED-967A-591B-A098-6E84D31421F7}"/>
                </a:ext>
              </a:extLst>
            </p:cNvPr>
            <p:cNvSpPr txBox="1"/>
            <p:nvPr/>
          </p:nvSpPr>
          <p:spPr>
            <a:xfrm>
              <a:off x="6184325" y="1647740"/>
              <a:ext cx="1872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pc="40" dirty="0" err="1">
                  <a:latin typeface="FIBA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Before</a:t>
              </a:r>
              <a:r>
                <a:rPr lang="fi-FI" spc="40" dirty="0">
                  <a:latin typeface="FIBA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  <a:r>
                <a:rPr lang="fi-FI" spc="40" dirty="0" err="1">
                  <a:latin typeface="FIBA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the</a:t>
              </a:r>
              <a:r>
                <a:rPr lang="fi-FI" spc="40" dirty="0">
                  <a:latin typeface="FIBA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  <a:r>
                <a:rPr lang="fi-FI" spc="40" dirty="0" err="1">
                  <a:latin typeface="FIBA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game</a:t>
              </a:r>
              <a:endParaRPr lang="fi-FI" spc="40" dirty="0">
                <a:latin typeface="FIBA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pic>
        <p:nvPicPr>
          <p:cNvPr id="17" name="Imagen 6">
            <a:extLst>
              <a:ext uri="{FF2B5EF4-FFF2-40B4-BE49-F238E27FC236}">
                <a16:creationId xmlns:a16="http://schemas.microsoft.com/office/drawing/2014/main" id="{817D0384-715A-3F66-C664-FE0B495F0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" t="15250" r="50904" b="76106"/>
          <a:stretch/>
        </p:blipFill>
        <p:spPr>
          <a:xfrm>
            <a:off x="5272153" y="4083918"/>
            <a:ext cx="3024336" cy="7909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Elipse 7">
            <a:extLst>
              <a:ext uri="{FF2B5EF4-FFF2-40B4-BE49-F238E27FC236}">
                <a16:creationId xmlns:a16="http://schemas.microsoft.com/office/drawing/2014/main" id="{A21DEE1F-CD45-DD04-19D0-B606C5D80D81}"/>
              </a:ext>
            </a:extLst>
          </p:cNvPr>
          <p:cNvSpPr/>
          <p:nvPr/>
        </p:nvSpPr>
        <p:spPr>
          <a:xfrm>
            <a:off x="6424281" y="4048331"/>
            <a:ext cx="978889" cy="98572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7">
            <a:extLst>
              <a:ext uri="{FF2B5EF4-FFF2-40B4-BE49-F238E27FC236}">
                <a16:creationId xmlns:a16="http://schemas.microsoft.com/office/drawing/2014/main" id="{D3C19017-E00D-09F6-60C3-4FFD5C1AFD79}"/>
              </a:ext>
            </a:extLst>
          </p:cNvPr>
          <p:cNvSpPr/>
          <p:nvPr/>
        </p:nvSpPr>
        <p:spPr>
          <a:xfrm>
            <a:off x="5142748" y="4048331"/>
            <a:ext cx="978889" cy="98572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90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Major changes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OBR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8694000" y="473040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7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6108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FF54A0CF-ECDB-5265-9C00-09C5841E74E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23728" t="-23160" r="31247" b="-766"/>
          <a:stretch/>
        </p:blipFill>
        <p:spPr>
          <a:xfrm>
            <a:off x="6338501" y="0"/>
            <a:ext cx="2805499" cy="5143500"/>
          </a:xfrm>
          <a:solidFill>
            <a:schemeClr val="tx1"/>
          </a:solidFill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83812-E224-DD44-84C2-A3414D867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555526"/>
            <a:ext cx="7992888" cy="432048"/>
          </a:xfrm>
        </p:spPr>
        <p:txBody>
          <a:bodyPr>
            <a:noAutofit/>
          </a:bodyPr>
          <a:lstStyle/>
          <a:p>
            <a:r>
              <a:rPr lang="en-GB" dirty="0"/>
              <a:t>Art. 8 Playing time, tied score and overtime</a:t>
            </a:r>
            <a:endParaRPr lang="es-ES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E6D56B3F-3909-B1D7-8D20-0D309A60BC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When a foul is called near the end of the quarter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EEE6CF37-B7FF-83A3-25B0-568DA193A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001" y="1635646"/>
            <a:ext cx="5400144" cy="33219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GB" sz="1300" dirty="0"/>
              <a:t>The referees shall determine if the foul was before time expired</a:t>
            </a:r>
          </a:p>
          <a:p>
            <a:pPr>
              <a:spcBef>
                <a:spcPts val="800"/>
              </a:spcBef>
            </a:pPr>
            <a:r>
              <a:rPr lang="en-GB" sz="1300" dirty="0"/>
              <a:t>The referees shall determine the remaining playing time and reset the game clock accordingly </a:t>
            </a:r>
            <a:endParaRPr lang="fi-FI" sz="1300" dirty="0"/>
          </a:p>
          <a:p>
            <a:pPr>
              <a:spcBef>
                <a:spcPts val="800"/>
              </a:spcBef>
            </a:pPr>
            <a:r>
              <a:rPr lang="en-GB" sz="1300" dirty="0">
                <a:highlight>
                  <a:srgbClr val="FFFF00"/>
                </a:highlight>
              </a:rPr>
              <a:t>The game clock </a:t>
            </a:r>
            <a:r>
              <a:rPr lang="fr-BE" sz="1300" dirty="0">
                <a:highlight>
                  <a:srgbClr val="FFFF00"/>
                </a:highlight>
              </a:rPr>
              <a:t>must show at a minimum 1/10 second </a:t>
            </a:r>
            <a:r>
              <a:rPr lang="fr-BE" sz="1300" dirty="0" err="1">
                <a:highlight>
                  <a:srgbClr val="FFFF00"/>
                </a:highlight>
              </a:rPr>
              <a:t>t</a:t>
            </a:r>
            <a:r>
              <a:rPr lang="en-GB" sz="1300" dirty="0">
                <a:highlight>
                  <a:srgbClr val="FFFF00"/>
                </a:highlight>
              </a:rPr>
              <a:t>o administer the foul(s) and penalty </a:t>
            </a:r>
            <a:endParaRPr lang="en-BE" sz="130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sz="1300" dirty="0"/>
          </a:p>
        </p:txBody>
      </p:sp>
      <p:graphicFrame>
        <p:nvGraphicFramePr>
          <p:cNvPr id="2" name="Tableau 9">
            <a:extLst>
              <a:ext uri="{FF2B5EF4-FFF2-40B4-BE49-F238E27FC236}">
                <a16:creationId xmlns:a16="http://schemas.microsoft.com/office/drawing/2014/main" id="{89CF263A-1FC5-160D-3787-69B929DE3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009556"/>
              </p:ext>
            </p:extLst>
          </p:nvPr>
        </p:nvGraphicFramePr>
        <p:xfrm>
          <a:off x="539552" y="3219822"/>
          <a:ext cx="5004047" cy="179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64">
                  <a:extLst>
                    <a:ext uri="{9D8B030D-6E8A-4147-A177-3AD203B41FA5}">
                      <a16:colId xmlns:a16="http://schemas.microsoft.com/office/drawing/2014/main" val="338687232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47719425"/>
                    </a:ext>
                  </a:extLst>
                </a:gridCol>
                <a:gridCol w="2052175">
                  <a:extLst>
                    <a:ext uri="{9D8B030D-6E8A-4147-A177-3AD203B41FA5}">
                      <a16:colId xmlns:a16="http://schemas.microsoft.com/office/drawing/2014/main" val="1748701361"/>
                    </a:ext>
                  </a:extLst>
                </a:gridCol>
              </a:tblGrid>
              <a:tr h="262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 err="1">
                          <a:latin typeface="Univers LT Std 57 Cn" panose="020B0506020202050204" pitchFamily="34" charset="77"/>
                        </a:rPr>
                        <a:t>Game</a:t>
                      </a:r>
                      <a:r>
                        <a:rPr lang="fi-FI" sz="1400" b="0" i="0" dirty="0">
                          <a:latin typeface="Univers LT Std 57 Cn" panose="020B0506020202050204" pitchFamily="34" charset="77"/>
                        </a:rPr>
                        <a:t> </a:t>
                      </a:r>
                      <a:r>
                        <a:rPr lang="fi-FI" sz="1400" b="0" i="0" dirty="0" err="1">
                          <a:latin typeface="Univers LT Std 57 Cn" panose="020B0506020202050204" pitchFamily="34" charset="77"/>
                        </a:rPr>
                        <a:t>clock</a:t>
                      </a:r>
                      <a:endParaRPr lang="en-BE" sz="1400" b="0" i="0">
                        <a:latin typeface="Univers LT Std 57 Cn" panose="020B0506020202050204" pitchFamily="34" charset="77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i="0" dirty="0">
                          <a:latin typeface="Univers LT Std 57 Cn" panose="020B0506020202050204" pitchFamily="34" charset="77"/>
                        </a:rPr>
                        <a:t>Q1, Q2 &amp; Q3</a:t>
                      </a:r>
                      <a:endParaRPr lang="en-BE" sz="1400" b="0" i="0">
                        <a:latin typeface="Univers LT Std 57 Cn" panose="020B0506020202050204" pitchFamily="34" charset="77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i="0" dirty="0">
                          <a:latin typeface="Univers LT Std 57 Cn" panose="020B0506020202050204" pitchFamily="34" charset="77"/>
                        </a:rPr>
                        <a:t>Q4 &amp; OT</a:t>
                      </a:r>
                      <a:endParaRPr lang="en-BE" sz="1400" b="0" i="0">
                        <a:latin typeface="Univers LT Std 57 Cn" panose="020B0506020202050204" pitchFamily="34" charset="77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76116"/>
                  </a:ext>
                </a:extLst>
              </a:tr>
              <a:tr h="543219">
                <a:tc>
                  <a:txBody>
                    <a:bodyPr/>
                    <a:lstStyle/>
                    <a:p>
                      <a:pPr algn="ctr"/>
                      <a:r>
                        <a:rPr lang="fr-BE" sz="1400" b="0" i="0" dirty="0">
                          <a:latin typeface="Univers LT Std 57 Cn" panose="020B0506020202050204" pitchFamily="34" charset="77"/>
                        </a:rPr>
                        <a:t>0.1 sec</a:t>
                      </a:r>
                    </a:p>
                    <a:p>
                      <a:pPr algn="ctr"/>
                      <a:r>
                        <a:rPr lang="fr-BE" sz="1400" b="0" i="0" dirty="0">
                          <a:latin typeface="Univers LT Std 57 Cn" panose="020B0506020202050204" pitchFamily="34" charset="77"/>
                        </a:rPr>
                        <a:t>minimum</a:t>
                      </a:r>
                      <a:endParaRPr lang="en-BE" sz="1400" b="0" i="0" dirty="0">
                        <a:latin typeface="Univers LT Std 57 Cn" panose="020B0506020202050204" pitchFamily="34" charset="77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noProof="0" dirty="0">
                          <a:latin typeface="Univers LT Std 57 Cn" panose="020B0506020202050204" pitchFamily="34" charset="77"/>
                        </a:rPr>
                        <a:t>Foul(s) to be administered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b="0" i="0" noProof="0" dirty="0">
                        <a:latin typeface="Univers 57 Condens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276569"/>
                  </a:ext>
                </a:extLst>
              </a:tr>
              <a:tr h="850743">
                <a:tc>
                  <a:txBody>
                    <a:bodyPr/>
                    <a:lstStyle/>
                    <a:p>
                      <a:pPr algn="ctr"/>
                      <a:r>
                        <a:rPr lang="fr-BE" sz="1400" b="0" i="0" dirty="0">
                          <a:latin typeface="Univers LT Std 57 Cn" panose="020B0506020202050204" pitchFamily="34" charset="77"/>
                        </a:rPr>
                        <a:t>0.0 sec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0" indent="-1841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400" b="0" i="0" noProof="0" dirty="0">
                          <a:latin typeface="Univers LT Std 57 Cn" panose="020B0506020202050204" pitchFamily="34" charset="77"/>
                        </a:rPr>
                        <a:t>PF disregarded</a:t>
                      </a:r>
                    </a:p>
                    <a:p>
                      <a:pPr marL="184150" indent="-1841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400" b="0" i="0" noProof="0" dirty="0">
                          <a:latin typeface="Univers LT Std 57 Cn" panose="020B0506020202050204" pitchFamily="34" charset="77"/>
                        </a:rPr>
                        <a:t>UF, TF, DF administered as interval of play foul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lvl="0" indent="-184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LT Std 57 Cn" panose="020B0506020202050204" pitchFamily="34" charset="77"/>
                          <a:ea typeface="+mn-ea"/>
                          <a:cs typeface="+mn-cs"/>
                        </a:rPr>
                        <a:t>Any foul disregarded</a:t>
                      </a:r>
                    </a:p>
                    <a:p>
                      <a:pPr marL="184150" marR="0" lvl="0" indent="-184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LT Std 57 Cn" panose="020B0506020202050204" pitchFamily="34" charset="77"/>
                          <a:ea typeface="+mn-ea"/>
                          <a:cs typeface="+mn-cs"/>
                        </a:rPr>
                        <a:t>After the game report to the disciplinary body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56509"/>
                  </a:ext>
                </a:extLst>
              </a:tr>
            </a:tbl>
          </a:graphicData>
        </a:graphic>
      </p:graphicFrame>
      <p:sp>
        <p:nvSpPr>
          <p:cNvPr id="4" name="Dian numeron paikkamerkki 1">
            <a:extLst>
              <a:ext uri="{FF2B5EF4-FFF2-40B4-BE49-F238E27FC236}">
                <a16:creationId xmlns:a16="http://schemas.microsoft.com/office/drawing/2014/main" id="{9553B405-3FD7-3218-8FC3-AD77C7EE1E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738" y="4732338"/>
            <a:ext cx="449262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1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63A4754-7952-2CC6-A163-D0EC0DCEC8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94000" y="4731990"/>
            <a:ext cx="448816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B93DC5-C60B-5948-97A9-A3B1846EF5C1}" type="slidenum">
              <a:rPr lang="en-US" altLang="x-none" smtClean="0"/>
              <a:pPr>
                <a:defRPr/>
              </a:pPr>
              <a:t>9</a:t>
            </a:fld>
            <a:endParaRPr lang="en-US" altLang="x-none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A0415E-830C-6FBD-A640-6374D943BB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504" y="555526"/>
            <a:ext cx="8280920" cy="432048"/>
          </a:xfrm>
        </p:spPr>
        <p:txBody>
          <a:bodyPr>
            <a:noAutofit/>
          </a:bodyPr>
          <a:lstStyle/>
          <a:p>
            <a:r>
              <a:rPr lang="en-GB" dirty="0"/>
              <a:t>When a foul is called near the end of the quarter</a:t>
            </a:r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BDA10B70-8D15-2E5A-CFA2-04CFFD17C9B1}"/>
              </a:ext>
            </a:extLst>
          </p:cNvPr>
          <p:cNvGrpSpPr/>
          <p:nvPr/>
        </p:nvGrpSpPr>
        <p:grpSpPr>
          <a:xfrm>
            <a:off x="956919" y="1275606"/>
            <a:ext cx="8015244" cy="3721113"/>
            <a:chOff x="956919" y="1275606"/>
            <a:chExt cx="8015244" cy="3721113"/>
          </a:xfrm>
        </p:grpSpPr>
        <p:cxnSp>
          <p:nvCxnSpPr>
            <p:cNvPr id="6" name="Suora yhdysviiva 5">
              <a:extLst>
                <a:ext uri="{FF2B5EF4-FFF2-40B4-BE49-F238E27FC236}">
                  <a16:creationId xmlns:a16="http://schemas.microsoft.com/office/drawing/2014/main" id="{625A2A15-1A67-D957-A88A-77A5430AF8E8}"/>
                </a:ext>
              </a:extLst>
            </p:cNvPr>
            <p:cNvCxnSpPr>
              <a:cxnSpLocks/>
            </p:cNvCxnSpPr>
            <p:nvPr/>
          </p:nvCxnSpPr>
          <p:spPr>
            <a:xfrm>
              <a:off x="5291205" y="3015257"/>
              <a:ext cx="790" cy="536440"/>
            </a:xfrm>
            <a:prstGeom prst="line">
              <a:avLst/>
            </a:prstGeom>
            <a:ln w="63500" cap="rnd">
              <a:solidFill>
                <a:srgbClr val="00A65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C747DADC-0D78-91D1-6204-0E39187F9DCE}"/>
                </a:ext>
              </a:extLst>
            </p:cNvPr>
            <p:cNvCxnSpPr>
              <a:cxnSpLocks/>
            </p:cNvCxnSpPr>
            <p:nvPr/>
          </p:nvCxnSpPr>
          <p:spPr>
            <a:xfrm>
              <a:off x="1786946" y="2472995"/>
              <a:ext cx="0" cy="1078702"/>
            </a:xfrm>
            <a:prstGeom prst="line">
              <a:avLst/>
            </a:prstGeom>
            <a:ln w="63500" cap="rnd">
              <a:solidFill>
                <a:srgbClr val="00A65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FE3FA6AA-2C25-5BD4-34F6-7CB1D7E5A585}"/>
                </a:ext>
              </a:extLst>
            </p:cNvPr>
            <p:cNvCxnSpPr>
              <a:cxnSpLocks/>
            </p:cNvCxnSpPr>
            <p:nvPr/>
          </p:nvCxnSpPr>
          <p:spPr>
            <a:xfrm>
              <a:off x="6360405" y="2581982"/>
              <a:ext cx="0" cy="433275"/>
            </a:xfrm>
            <a:prstGeom prst="line">
              <a:avLst/>
            </a:prstGeom>
            <a:ln w="63500" cap="rnd">
              <a:solidFill>
                <a:srgbClr val="00A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B0FD888F-DA10-1BC7-74A9-2F39877FA440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H="1">
              <a:off x="4180095" y="1737271"/>
              <a:ext cx="2" cy="735724"/>
            </a:xfrm>
            <a:prstGeom prst="line">
              <a:avLst/>
            </a:prstGeom>
            <a:ln w="63500" cap="rnd">
              <a:solidFill>
                <a:srgbClr val="00A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36B9AC84-C4FF-A839-4FDD-DDC94F01D7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2586" y="2472995"/>
              <a:ext cx="4826580" cy="0"/>
            </a:xfrm>
            <a:prstGeom prst="line">
              <a:avLst/>
            </a:prstGeom>
            <a:ln w="63500" cap="rnd">
              <a:solidFill>
                <a:srgbClr val="00A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uunnikas 20">
              <a:extLst>
                <a:ext uri="{FF2B5EF4-FFF2-40B4-BE49-F238E27FC236}">
                  <a16:creationId xmlns:a16="http://schemas.microsoft.com/office/drawing/2014/main" id="{C7F6F391-5F1D-7696-3D72-0B52E10CF755}"/>
                </a:ext>
              </a:extLst>
            </p:cNvPr>
            <p:cNvSpPr/>
            <p:nvPr/>
          </p:nvSpPr>
          <p:spPr>
            <a:xfrm>
              <a:off x="1158077" y="2274973"/>
              <a:ext cx="1240986" cy="396044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6800" bIns="46800" rtlCol="0" anchor="ctr"/>
            <a:lstStyle/>
            <a:p>
              <a:pPr algn="ctr"/>
              <a:r>
                <a:rPr lang="en-GB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Before the time expired</a:t>
              </a:r>
            </a:p>
          </p:txBody>
        </p:sp>
        <p:sp>
          <p:nvSpPr>
            <p:cNvPr id="22" name="Suunnikas 21">
              <a:extLst>
                <a:ext uri="{FF2B5EF4-FFF2-40B4-BE49-F238E27FC236}">
                  <a16:creationId xmlns:a16="http://schemas.microsoft.com/office/drawing/2014/main" id="{A9D53B53-E6C4-A5B0-FA19-05B3F14C0E77}"/>
                </a:ext>
              </a:extLst>
            </p:cNvPr>
            <p:cNvSpPr/>
            <p:nvPr/>
          </p:nvSpPr>
          <p:spPr>
            <a:xfrm>
              <a:off x="1158077" y="2815198"/>
              <a:ext cx="1240986" cy="396044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/>
              <a:r>
                <a:rPr lang="en-GB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Reset the clock to correct time</a:t>
              </a:r>
            </a:p>
          </p:txBody>
        </p:sp>
        <p:sp>
          <p:nvSpPr>
            <p:cNvPr id="23" name="Suunnikas 22">
              <a:extLst>
                <a:ext uri="{FF2B5EF4-FFF2-40B4-BE49-F238E27FC236}">
                  <a16:creationId xmlns:a16="http://schemas.microsoft.com/office/drawing/2014/main" id="{2753A769-A044-30E7-CF02-55B0A935913C}"/>
                </a:ext>
              </a:extLst>
            </p:cNvPr>
            <p:cNvSpPr/>
            <p:nvPr/>
          </p:nvSpPr>
          <p:spPr>
            <a:xfrm>
              <a:off x="5749739" y="2274973"/>
              <a:ext cx="1240986" cy="396044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40"/>
                </a:lnSpc>
              </a:pPr>
              <a:r>
                <a:rPr lang="en-GB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After the time expired</a:t>
              </a: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330278F9-493F-3507-6C69-D7FE7FD34A8E}"/>
                </a:ext>
              </a:extLst>
            </p:cNvPr>
            <p:cNvSpPr txBox="1"/>
            <p:nvPr/>
          </p:nvSpPr>
          <p:spPr>
            <a:xfrm>
              <a:off x="956919" y="3551697"/>
              <a:ext cx="165622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Foul penalties </a:t>
              </a:r>
              <a:b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400" b="1" dirty="0" err="1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administerd</a:t>
              </a:r>
              <a:endParaRPr lang="en-GB" sz="1400" b="1" dirty="0">
                <a:solidFill>
                  <a:srgbClr val="00A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F2D3310D-B63F-789B-0756-5B481A223FB9}"/>
                </a:ext>
              </a:extLst>
            </p:cNvPr>
            <p:cNvSpPr/>
            <p:nvPr/>
          </p:nvSpPr>
          <p:spPr>
            <a:xfrm>
              <a:off x="1482082" y="1275606"/>
              <a:ext cx="5396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FOUL CALL and TIME EXPIRES</a:t>
              </a:r>
            </a:p>
          </p:txBody>
        </p:sp>
        <p:sp>
          <p:nvSpPr>
            <p:cNvPr id="26" name="Suunnikas 25">
              <a:extLst>
                <a:ext uri="{FF2B5EF4-FFF2-40B4-BE49-F238E27FC236}">
                  <a16:creationId xmlns:a16="http://schemas.microsoft.com/office/drawing/2014/main" id="{D5D95D99-E427-9981-8C7D-62F96AC26442}"/>
                </a:ext>
              </a:extLst>
            </p:cNvPr>
            <p:cNvSpPr/>
            <p:nvPr/>
          </p:nvSpPr>
          <p:spPr>
            <a:xfrm>
              <a:off x="4781883" y="3551737"/>
              <a:ext cx="1998621" cy="1184156"/>
            </a:xfrm>
            <a:prstGeom prst="parallelogram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0" rIns="0" bIns="72000" rtlCol="0" anchor="t"/>
            <a:lstStyle/>
            <a:p>
              <a:pPr algn="ctr">
                <a:lnSpc>
                  <a:spcPts val="1600"/>
                </a:lnSpc>
              </a:pPr>
              <a:endParaRPr lang="en-GB" sz="1600" dirty="0">
                <a:solidFill>
                  <a:srgbClr val="B19E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8" name="Suora yhdysviiva 27">
              <a:extLst>
                <a:ext uri="{FF2B5EF4-FFF2-40B4-BE49-F238E27FC236}">
                  <a16:creationId xmlns:a16="http://schemas.microsoft.com/office/drawing/2014/main" id="{230F4E43-31A4-BC62-9503-FAD7D4520AA5}"/>
                </a:ext>
              </a:extLst>
            </p:cNvPr>
            <p:cNvCxnSpPr>
              <a:cxnSpLocks/>
            </p:cNvCxnSpPr>
            <p:nvPr/>
          </p:nvCxnSpPr>
          <p:spPr>
            <a:xfrm>
              <a:off x="7460469" y="3015257"/>
              <a:ext cx="0" cy="536573"/>
            </a:xfrm>
            <a:prstGeom prst="line">
              <a:avLst/>
            </a:prstGeom>
            <a:ln w="63500" cap="rnd">
              <a:solidFill>
                <a:srgbClr val="00A65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uunnikas 28">
              <a:extLst>
                <a:ext uri="{FF2B5EF4-FFF2-40B4-BE49-F238E27FC236}">
                  <a16:creationId xmlns:a16="http://schemas.microsoft.com/office/drawing/2014/main" id="{EA356A7A-BDAA-E8F8-58DB-AE7C997216F4}"/>
                </a:ext>
              </a:extLst>
            </p:cNvPr>
            <p:cNvSpPr/>
            <p:nvPr/>
          </p:nvSpPr>
          <p:spPr>
            <a:xfrm>
              <a:off x="1542293" y="1879330"/>
              <a:ext cx="5275604" cy="321102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/>
            <a:lstStyle/>
            <a:p>
              <a:pPr algn="ctr">
                <a:lnSpc>
                  <a:spcPts val="1600"/>
                </a:lnSpc>
              </a:pPr>
              <a:r>
                <a:rPr lang="en-GB" sz="12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Referees determine if the foul was in time or not.</a:t>
              </a:r>
            </a:p>
          </p:txBody>
        </p: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E5A1984A-EA43-5862-16D3-C0A50BAE7F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205" y="3015257"/>
              <a:ext cx="2168474" cy="0"/>
            </a:xfrm>
            <a:prstGeom prst="line">
              <a:avLst/>
            </a:prstGeom>
            <a:ln w="63500" cap="rnd">
              <a:solidFill>
                <a:srgbClr val="00A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uunnikas 30">
              <a:extLst>
                <a:ext uri="{FF2B5EF4-FFF2-40B4-BE49-F238E27FC236}">
                  <a16:creationId xmlns:a16="http://schemas.microsoft.com/office/drawing/2014/main" id="{00992700-9CC3-D34A-9AD3-674979B860CD}"/>
                </a:ext>
              </a:extLst>
            </p:cNvPr>
            <p:cNvSpPr/>
            <p:nvPr/>
          </p:nvSpPr>
          <p:spPr>
            <a:xfrm>
              <a:off x="4680131" y="2813657"/>
              <a:ext cx="1240986" cy="396000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40"/>
                </a:lnSpc>
              </a:pPr>
              <a:r>
                <a:rPr lang="en-GB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Game ended</a:t>
              </a:r>
            </a:p>
          </p:txBody>
        </p:sp>
        <p:sp>
          <p:nvSpPr>
            <p:cNvPr id="32" name="Suunnikas 31">
              <a:extLst>
                <a:ext uri="{FF2B5EF4-FFF2-40B4-BE49-F238E27FC236}">
                  <a16:creationId xmlns:a16="http://schemas.microsoft.com/office/drawing/2014/main" id="{CD178471-7624-0F5E-4799-3AEBFF7D8B25}"/>
                </a:ext>
              </a:extLst>
            </p:cNvPr>
            <p:cNvSpPr/>
            <p:nvPr/>
          </p:nvSpPr>
          <p:spPr>
            <a:xfrm>
              <a:off x="6846709" y="2815148"/>
              <a:ext cx="1240986" cy="396000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40"/>
                </a:lnSpc>
              </a:pPr>
              <a:r>
                <a:rPr lang="en-GB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Game continues</a:t>
              </a:r>
            </a:p>
          </p:txBody>
        </p: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C73CAAAD-F6E1-3222-A5DC-65C66A4020FB}"/>
                </a:ext>
              </a:extLst>
            </p:cNvPr>
            <p:cNvSpPr txBox="1"/>
            <p:nvPr/>
          </p:nvSpPr>
          <p:spPr>
            <a:xfrm>
              <a:off x="7740352" y="2947379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6DA98981-05BB-1378-4355-ABC00EEA69A4}"/>
                </a:ext>
              </a:extLst>
            </p:cNvPr>
            <p:cNvSpPr txBox="1"/>
            <p:nvPr/>
          </p:nvSpPr>
          <p:spPr>
            <a:xfrm>
              <a:off x="3768300" y="4688942"/>
              <a:ext cx="5203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 In case </a:t>
              </a:r>
              <a:r>
                <a:rPr lang="fi-FI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</a:t>
              </a:r>
              <a:r>
                <a:rPr lang="fi-FI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game</a:t>
              </a:r>
              <a:r>
                <a:rPr lang="fi-FI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continues</a:t>
              </a:r>
              <a:r>
                <a:rPr lang="fi-FI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i-FI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with</a:t>
              </a:r>
              <a:r>
                <a:rPr lang="fi-FI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Q2, Q3, Q4 </a:t>
              </a:r>
              <a:r>
                <a:rPr lang="fi-FI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  <a:r>
                <a:rPr lang="fi-FI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OT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2376B8A7-1F79-97E1-2D2B-181C54D6CF92}"/>
                </a:ext>
              </a:extLst>
            </p:cNvPr>
            <p:cNvSpPr txBox="1"/>
            <p:nvPr/>
          </p:nvSpPr>
          <p:spPr>
            <a:xfrm>
              <a:off x="4532039" y="3551697"/>
              <a:ext cx="1529586" cy="9130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If needed, </a:t>
              </a:r>
              <a:b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report to the </a:t>
              </a:r>
            </a:p>
            <a:p>
              <a:pPr algn="ctr">
                <a:lnSpc>
                  <a:spcPts val="1600"/>
                </a:lnSpc>
              </a:pP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disciplinary </a:t>
              </a:r>
            </a:p>
            <a:p>
              <a:pPr algn="ctr">
                <a:lnSpc>
                  <a:spcPts val="1600"/>
                </a:lnSpc>
              </a:pP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body 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C6EDA92D-81CF-1CBD-1F3B-CEF806843EC7}"/>
                </a:ext>
              </a:extLst>
            </p:cNvPr>
            <p:cNvSpPr txBox="1"/>
            <p:nvPr/>
          </p:nvSpPr>
          <p:spPr>
            <a:xfrm>
              <a:off x="6221086" y="3551697"/>
              <a:ext cx="2505814" cy="9130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  <a:tabLst/>
              </a:pP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PF disregarded.</a:t>
              </a:r>
            </a:p>
            <a:p>
              <a:pPr algn="ctr">
                <a:lnSpc>
                  <a:spcPts val="1600"/>
                </a:lnSpc>
                <a:tabLst/>
              </a:pP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UF, TF, DF </a:t>
              </a:r>
              <a:b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administered </a:t>
              </a:r>
              <a:b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400" b="1" dirty="0">
                  <a:solidFill>
                    <a:srgbClr val="00A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 interval of play foul.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665969"/>
      </p:ext>
    </p:extLst>
  </p:cSld>
  <p:clrMapOvr>
    <a:masterClrMapping/>
  </p:clrMapOvr>
</p:sld>
</file>

<file path=ppt/theme/theme1.xml><?xml version="1.0" encoding="utf-8"?>
<a:theme xmlns:a="http://schemas.openxmlformats.org/drawingml/2006/main" name="FIBA_Qualifiers 2019_PPT">
  <a:themeElements>
    <a:clrScheme name="FIBA Corporate">
      <a:dk1>
        <a:srgbClr val="000000"/>
      </a:dk1>
      <a:lt1>
        <a:srgbClr val="FFFFFF"/>
      </a:lt1>
      <a:dk2>
        <a:srgbClr val="B19E5F"/>
      </a:dk2>
      <a:lt2>
        <a:srgbClr val="999999"/>
      </a:lt2>
      <a:accent1>
        <a:srgbClr val="B19E5F"/>
      </a:accent1>
      <a:accent2>
        <a:srgbClr val="111111"/>
      </a:accent2>
      <a:accent3>
        <a:srgbClr val="222222"/>
      </a:accent3>
      <a:accent4>
        <a:srgbClr val="555555"/>
      </a:accent4>
      <a:accent5>
        <a:srgbClr val="777777"/>
      </a:accent5>
      <a:accent6>
        <a:srgbClr val="999999"/>
      </a:accent6>
      <a:hlink>
        <a:srgbClr val="B19E5F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BA_Qualifiers 2019_PPT" id="{571946A8-41D7-6642-88EA-75B8671509CD}" vid="{71A4D91A-61B2-E943-BC82-073D625F7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FIBA_Qualifiers 2019_PPT</Template>
  <TotalTime>14665</TotalTime>
  <Words>1961</Words>
  <Application>Microsoft Macintosh PowerPoint</Application>
  <PresentationFormat>Näytössä katseltava esitys (16:9)</PresentationFormat>
  <Paragraphs>317</Paragraphs>
  <Slides>26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6" baseType="lpstr">
      <vt:lpstr>Arial</vt:lpstr>
      <vt:lpstr>Avenir Next</vt:lpstr>
      <vt:lpstr>Calibri</vt:lpstr>
      <vt:lpstr>Courier New</vt:lpstr>
      <vt:lpstr>FIBA</vt:lpstr>
      <vt:lpstr>Helvetica Neue</vt:lpstr>
      <vt:lpstr>Univers 57 Condensed</vt:lpstr>
      <vt:lpstr>Univers LT Std 57 Cn</vt:lpstr>
      <vt:lpstr>Verdana</vt:lpstr>
      <vt:lpstr>FIBA_Qualifiers 2019_PPT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Malana</dc:creator>
  <cp:lastModifiedBy>Petri Mäntylä</cp:lastModifiedBy>
  <cp:revision>196</cp:revision>
  <cp:lastPrinted>2022-09-05T12:49:10Z</cp:lastPrinted>
  <dcterms:created xsi:type="dcterms:W3CDTF">2018-03-12T11:23:30Z</dcterms:created>
  <dcterms:modified xsi:type="dcterms:W3CDTF">2022-09-09T10:43:33Z</dcterms:modified>
</cp:coreProperties>
</file>